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8" r:id="rId5"/>
    <p:sldId id="269" r:id="rId6"/>
    <p:sldId id="270" r:id="rId7"/>
    <p:sldId id="271" r:id="rId8"/>
    <p:sldId id="272" r:id="rId9"/>
    <p:sldId id="273" r:id="rId10"/>
    <p:sldId id="274" r:id="rId11"/>
    <p:sldId id="265" r:id="rId12"/>
    <p:sldId id="266" r:id="rId13"/>
    <p:sldId id="275" r:id="rId14"/>
    <p:sldId id="276" r:id="rId15"/>
    <p:sldId id="277" r:id="rId16"/>
    <p:sldId id="278" r:id="rId17"/>
    <p:sldId id="279" r:id="rId18"/>
    <p:sldId id="280" r:id="rId19"/>
    <p:sldId id="281" r:id="rId20"/>
    <p:sldId id="282" r:id="rId21"/>
    <p:sldId id="283" r:id="rId22"/>
    <p:sldId id="267" r:id="rId23"/>
    <p:sldId id="258" r:id="rId24"/>
    <p:sldId id="259" r:id="rId25"/>
    <p:sldId id="286" r:id="rId26"/>
    <p:sldId id="284" r:id="rId27"/>
    <p:sldId id="287" r:id="rId28"/>
    <p:sldId id="290" r:id="rId29"/>
    <p:sldId id="291" r:id="rId30"/>
    <p:sldId id="302" r:id="rId31"/>
    <p:sldId id="303" r:id="rId32"/>
    <p:sldId id="306" r:id="rId33"/>
    <p:sldId id="304" r:id="rId34"/>
    <p:sldId id="307" r:id="rId35"/>
    <p:sldId id="305" r:id="rId36"/>
    <p:sldId id="289" r:id="rId37"/>
    <p:sldId id="308" r:id="rId38"/>
    <p:sldId id="309" r:id="rId39"/>
    <p:sldId id="310" r:id="rId40"/>
    <p:sldId id="311" r:id="rId41"/>
    <p:sldId id="315" r:id="rId42"/>
    <p:sldId id="312" r:id="rId43"/>
    <p:sldId id="313" r:id="rId44"/>
    <p:sldId id="314" r:id="rId45"/>
    <p:sldId id="297" r:id="rId46"/>
    <p:sldId id="300" r:id="rId47"/>
    <p:sldId id="299" r:id="rId48"/>
    <p:sldId id="298" r:id="rId49"/>
    <p:sldId id="292" r:id="rId50"/>
    <p:sldId id="285" r:id="rId51"/>
    <p:sldId id="295" r:id="rId52"/>
    <p:sldId id="296" r:id="rId53"/>
    <p:sldId id="288" r:id="rId54"/>
    <p:sldId id="293" r:id="rId55"/>
    <p:sldId id="294" r:id="rId56"/>
    <p:sldId id="301"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877C88-8C83-4B90-888C-0EA7A3E38AAC}" type="datetimeFigureOut">
              <a:rPr lang="en-US" smtClean="0"/>
              <a:t>9/8/2023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2769427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77C88-8C83-4B90-888C-0EA7A3E38AAC}" type="datetimeFigureOut">
              <a:rPr lang="en-US" smtClean="0"/>
              <a:t>9/8/2023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342612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77C88-8C83-4B90-888C-0EA7A3E38AAC}" type="datetimeFigureOut">
              <a:rPr lang="en-US" smtClean="0"/>
              <a:t>9/8/2023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2266419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77C88-8C83-4B90-888C-0EA7A3E38AAC}" type="datetimeFigureOut">
              <a:rPr lang="en-US" smtClean="0"/>
              <a:t>9/8/2023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1160336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877C88-8C83-4B90-888C-0EA7A3E38AAC}" type="datetimeFigureOut">
              <a:rPr lang="en-US" smtClean="0"/>
              <a:t>9/8/2023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3019841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877C88-8C83-4B90-888C-0EA7A3E38AAC}" type="datetimeFigureOut">
              <a:rPr lang="en-US" smtClean="0"/>
              <a:t>9/8/2023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1742558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877C88-8C83-4B90-888C-0EA7A3E38AAC}" type="datetimeFigureOut">
              <a:rPr lang="en-US" smtClean="0"/>
              <a:t>9/8/2023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371121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877C88-8C83-4B90-888C-0EA7A3E38AAC}" type="datetimeFigureOut">
              <a:rPr lang="en-US" smtClean="0"/>
              <a:t>9/8/2023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19498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877C88-8C83-4B90-888C-0EA7A3E38AAC}" type="datetimeFigureOut">
              <a:rPr lang="en-US" smtClean="0"/>
              <a:t>9/8/2023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2718085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877C88-8C83-4B90-888C-0EA7A3E38AAC}" type="datetimeFigureOut">
              <a:rPr lang="en-US" smtClean="0"/>
              <a:t>9/8/2023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3791803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877C88-8C83-4B90-888C-0EA7A3E38AAC}" type="datetimeFigureOut">
              <a:rPr lang="en-US" smtClean="0"/>
              <a:t>9/8/2023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0A12FE-61E0-4FC8-A76A-A62A4DA7859B}" type="slidenum">
              <a:rPr lang="en-US" smtClean="0"/>
              <a:t>‹#›</a:t>
            </a:fld>
            <a:endParaRPr lang="en-US"/>
          </a:p>
        </p:txBody>
      </p:sp>
    </p:spTree>
    <p:extLst>
      <p:ext uri="{BB962C8B-B14F-4D97-AF65-F5344CB8AC3E}">
        <p14:creationId xmlns:p14="http://schemas.microsoft.com/office/powerpoint/2010/main" val="3431877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877C88-8C83-4B90-888C-0EA7A3E38AAC}" type="datetimeFigureOut">
              <a:rPr lang="en-US" smtClean="0"/>
              <a:t>9/8/2023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0A12FE-61E0-4FC8-A76A-A62A4DA7859B}" type="slidenum">
              <a:rPr lang="en-US" smtClean="0"/>
              <a:t>‹#›</a:t>
            </a:fld>
            <a:endParaRPr lang="en-US"/>
          </a:p>
        </p:txBody>
      </p:sp>
    </p:spTree>
    <p:extLst>
      <p:ext uri="{BB962C8B-B14F-4D97-AF65-F5344CB8AC3E}">
        <p14:creationId xmlns:p14="http://schemas.microsoft.com/office/powerpoint/2010/main" val="497299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524835"/>
            <a:ext cx="12192000" cy="985127"/>
          </a:xfrm>
          <a:solidFill>
            <a:schemeClr val="accent1">
              <a:lumMod val="20000"/>
              <a:lumOff val="80000"/>
            </a:schemeClr>
          </a:solidFill>
        </p:spPr>
        <p:txBody>
          <a:bodyPr>
            <a:normAutofit/>
          </a:bodyPr>
          <a:lstStyle/>
          <a:p>
            <a:r>
              <a:rPr lang="en-US" sz="4800" dirty="0"/>
              <a:t>CHEMICAL COMPOSITION OF THE CELL</a:t>
            </a:r>
          </a:p>
        </p:txBody>
      </p:sp>
    </p:spTree>
    <p:extLst>
      <p:ext uri="{BB962C8B-B14F-4D97-AF65-F5344CB8AC3E}">
        <p14:creationId xmlns:p14="http://schemas.microsoft.com/office/powerpoint/2010/main" val="80140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fontScale="62500" lnSpcReduction="20000"/>
          </a:bodyPr>
          <a:lstStyle/>
          <a:p>
            <a:pPr marL="0" indent="0">
              <a:buNone/>
            </a:pPr>
            <a:endParaRPr lang="en-US" dirty="0" smtClean="0"/>
          </a:p>
          <a:p>
            <a:r>
              <a:rPr lang="en-US" dirty="0" smtClean="0"/>
              <a:t>4. Enzymatic Activity: Many enzymes require specific ions, known as cofactors, to function properly. These ions can act as activators or inhibitors of enzymatic reactions. For example, magnesium ions (Mg2+) are often required as cofactors for enzymes involved in DNA replication and protein synthesis. Zinc ions (Zn2+) are essential for the activity of numerous enzymes involved in cellular metabolism and signaling pathways.</a:t>
            </a:r>
          </a:p>
          <a:p>
            <a:endParaRPr lang="en-US" dirty="0" smtClean="0"/>
          </a:p>
          <a:p>
            <a:r>
              <a:rPr lang="en-US" dirty="0" smtClean="0"/>
              <a:t>5. pH Regulation: Ions, such as hydrogen ions (H+) and hydroxide ions (OH-), are crucial for maintaining the pH balance within cells. The concentration of these ions determines the acidity or alkalinity of the cellular environment. Proper pH regulation is essential for enzymatic activity, protein structure, and overall cellular function.</a:t>
            </a:r>
          </a:p>
          <a:p>
            <a:endParaRPr lang="en-US" dirty="0" smtClean="0"/>
          </a:p>
          <a:p>
            <a:r>
              <a:rPr lang="en-US" dirty="0" smtClean="0"/>
              <a:t>6. Osmotic Balance: Ions help maintain osmotic balance within cells by regulating the movement of water across cell membranes. The presence of ions inside and outside the cell influences the movement of water through processes such as osmosis. This regulation of water balance is vital for cell volume and overall cell function.</a:t>
            </a:r>
          </a:p>
          <a:p>
            <a:endParaRPr lang="en-US" dirty="0" smtClean="0"/>
          </a:p>
          <a:p>
            <a:r>
              <a:rPr lang="en-US" dirty="0" smtClean="0"/>
              <a:t>7. Cellular Transport: Ions are involved in various cellular transport processes. For example, sodium ions (Na+) and potassium ions (K+) are actively transported across cell membranes through the action of ion pumps, such as the sodium-potassium pump. This active transport process is essential for maintaining the concentration gradients of these ions and is crucial for nerve conduction, muscle contraction, and the uptake of nutrients by cells.</a:t>
            </a:r>
          </a:p>
        </p:txBody>
      </p:sp>
      <p:sp>
        <p:nvSpPr>
          <p:cNvPr id="5" name="Title 1"/>
          <p:cNvSpPr txBox="1">
            <a:spLocks/>
          </p:cNvSpPr>
          <p:nvPr/>
        </p:nvSpPr>
        <p:spPr>
          <a:xfrm>
            <a:off x="0" y="0"/>
            <a:ext cx="12192000" cy="1173707"/>
          </a:xfrm>
          <a:prstGeom prst="rect">
            <a:avLst/>
          </a:prstGeom>
          <a:solidFill>
            <a:schemeClr val="accent2">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Inorganic compounds: ions</a:t>
            </a:r>
            <a:endParaRPr lang="en-US" dirty="0"/>
          </a:p>
        </p:txBody>
      </p:sp>
    </p:spTree>
    <p:extLst>
      <p:ext uri="{BB962C8B-B14F-4D97-AF65-F5344CB8AC3E}">
        <p14:creationId xmlns:p14="http://schemas.microsoft.com/office/powerpoint/2010/main" val="1218870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Carbohydrates: Carbohydrates, including glucose, fructose, and sucrose, are a vital energy source for cells. They are involved in cellular respiration, providing ATP (adenosine triphosphate) for cellular activities.</a:t>
            </a:r>
          </a:p>
          <a:p>
            <a:endParaRPr lang="en-US" dirty="0" smtClean="0"/>
          </a:p>
          <a:p>
            <a:r>
              <a:rPr lang="en-US" dirty="0" smtClean="0"/>
              <a:t>  Lipids: Lipids, including fats, phospholipids, and steroids, are important components of cell membranes. They serve as a source of energy, insulation, and protection for cells.</a:t>
            </a:r>
          </a:p>
          <a:p>
            <a:endParaRPr lang="en-US" dirty="0" smtClean="0"/>
          </a:p>
          <a:p>
            <a:r>
              <a:rPr lang="en-US" dirty="0" smtClean="0"/>
              <a:t>  Proteins: Proteins are complex macromolecules composed of amino acids. They play crucial roles in cell structure, enzymatic reactions, transport of molecules, signaling, and immune responses. Proteins are involved in almost every cellular process.</a:t>
            </a:r>
          </a:p>
          <a:p>
            <a:endParaRPr lang="en-US" dirty="0" smtClean="0"/>
          </a:p>
          <a:p>
            <a:r>
              <a:rPr lang="en-US" dirty="0" smtClean="0"/>
              <a:t>   Nucleic Acids: Nucleic acids, including DNA (deoxyribonucleic acid) and RNA (ribonucleic acid), are macromolecules that carry genetic information and are involved in protein synthesis. DNA contains the instructions for building and maintaining an organism, while RNA helps in the transfer of genetic information and protein synthesis.</a:t>
            </a:r>
            <a:endParaRPr lang="en-US" dirty="0"/>
          </a:p>
        </p:txBody>
      </p:sp>
    </p:spTree>
    <p:extLst>
      <p:ext uri="{BB962C8B-B14F-4D97-AF65-F5344CB8AC3E}">
        <p14:creationId xmlns:p14="http://schemas.microsoft.com/office/powerpoint/2010/main" val="1313120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Carbohydrates: Carbohydrates, including glucose, fructose, and sucrose, are a vital energy source for cells. They are involved in cellular respiration, providing ATP (adenosine triphosphate) for cellular activities.</a:t>
            </a:r>
          </a:p>
          <a:p>
            <a:endParaRPr lang="en-US" dirty="0" smtClean="0"/>
          </a:p>
          <a:p>
            <a:r>
              <a:rPr lang="en-US" dirty="0" smtClean="0"/>
              <a:t>  Lipids: Lipids, including fats, phospholipids, and steroids, are important components of cell membranes. They serve as a source of energy, insulation, and protection for cells.</a:t>
            </a:r>
          </a:p>
          <a:p>
            <a:endParaRPr lang="en-US" dirty="0" smtClean="0"/>
          </a:p>
          <a:p>
            <a:r>
              <a:rPr lang="en-US" dirty="0" smtClean="0"/>
              <a:t>  Proteins: Proteins are complex macromolecules composed of amino acids. They play crucial roles in cell structure, enzymatic reactions, transport of molecules, signaling, and immune responses. Proteins are involved in almost every cellular process.</a:t>
            </a:r>
          </a:p>
          <a:p>
            <a:endParaRPr lang="en-US" dirty="0" smtClean="0"/>
          </a:p>
          <a:p>
            <a:r>
              <a:rPr lang="en-US" dirty="0" smtClean="0"/>
              <a:t>   Nucleic Acids: Nucleic acids, including DNA (deoxyribonucleic acid) and RNA (ribonucleic acid), are macromolecules that carry genetic information and are involved in protein synthesis. DNA contains the instructions for building and maintaining an organism, while RNA helps in the transfer of genetic information and protein synthesis.</a:t>
            </a:r>
            <a:endParaRPr lang="en-US" dirty="0"/>
          </a:p>
        </p:txBody>
      </p:sp>
    </p:spTree>
    <p:extLst>
      <p:ext uri="{BB962C8B-B14F-4D97-AF65-F5344CB8AC3E}">
        <p14:creationId xmlns:p14="http://schemas.microsoft.com/office/powerpoint/2010/main" val="3456322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a:t>
            </a:r>
            <a:r>
              <a:rPr lang="en-US" dirty="0"/>
              <a:t>c</a:t>
            </a:r>
            <a:r>
              <a:rPr lang="en-US" dirty="0" smtClean="0"/>
              <a:t>arbohydrates</a:t>
            </a:r>
            <a:endParaRPr lang="en-US" dirty="0"/>
          </a:p>
        </p:txBody>
      </p:sp>
      <p:sp>
        <p:nvSpPr>
          <p:cNvPr id="3" name="Content Placeholder 2"/>
          <p:cNvSpPr>
            <a:spLocks noGrp="1"/>
          </p:cNvSpPr>
          <p:nvPr>
            <p:ph idx="1"/>
          </p:nvPr>
        </p:nvSpPr>
        <p:spPr>
          <a:xfrm>
            <a:off x="573206" y="1583140"/>
            <a:ext cx="10780594" cy="4593823"/>
          </a:xfrm>
        </p:spPr>
        <p:txBody>
          <a:bodyPr>
            <a:normAutofit/>
          </a:bodyPr>
          <a:lstStyle/>
          <a:p>
            <a:r>
              <a:rPr lang="en-US" dirty="0"/>
              <a:t>C</a:t>
            </a:r>
            <a:r>
              <a:rPr lang="en-US" dirty="0" smtClean="0"/>
              <a:t>arbohydrates play diverse roles in the chemical composition of cells.</a:t>
            </a:r>
          </a:p>
          <a:p>
            <a:r>
              <a:rPr lang="en-US" dirty="0" smtClean="0"/>
              <a:t>They serve as a primary energy source, contribute to structural support, participate in cell signaling, act as storage molecules, form the backbone of nucleic acids, facilitate cell adhesion, and provide lubrication and protection. </a:t>
            </a:r>
          </a:p>
          <a:p>
            <a:r>
              <a:rPr lang="en-US" dirty="0" smtClean="0"/>
              <a:t>The presence and proper utilization of carbohydrates are crucial for the overall functioning and homeostasis of cells.</a:t>
            </a:r>
            <a:endParaRPr lang="en-US" dirty="0"/>
          </a:p>
        </p:txBody>
      </p:sp>
    </p:spTree>
    <p:extLst>
      <p:ext uri="{BB962C8B-B14F-4D97-AF65-F5344CB8AC3E}">
        <p14:creationId xmlns:p14="http://schemas.microsoft.com/office/powerpoint/2010/main" val="445152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a:t>
            </a:r>
            <a:r>
              <a:rPr lang="en-US" dirty="0"/>
              <a:t>c</a:t>
            </a:r>
            <a:r>
              <a:rPr lang="en-US" dirty="0" smtClean="0"/>
              <a:t>arbohydrates</a:t>
            </a:r>
            <a:endParaRPr lang="en-US" dirty="0"/>
          </a:p>
        </p:txBody>
      </p:sp>
      <p:sp>
        <p:nvSpPr>
          <p:cNvPr id="3" name="Content Placeholder 2"/>
          <p:cNvSpPr>
            <a:spLocks noGrp="1"/>
          </p:cNvSpPr>
          <p:nvPr>
            <p:ph idx="1"/>
          </p:nvPr>
        </p:nvSpPr>
        <p:spPr>
          <a:xfrm>
            <a:off x="573206" y="1583140"/>
            <a:ext cx="10780594" cy="4593823"/>
          </a:xfrm>
        </p:spPr>
        <p:txBody>
          <a:bodyPr>
            <a:normAutofit fontScale="77500" lnSpcReduction="20000"/>
          </a:bodyPr>
          <a:lstStyle/>
          <a:p>
            <a:pPr marL="0" indent="0">
              <a:buNone/>
            </a:pPr>
            <a:r>
              <a:rPr lang="en-US" dirty="0" smtClean="0"/>
              <a:t>In the cells, carbohydrates represent:</a:t>
            </a:r>
          </a:p>
          <a:p>
            <a:r>
              <a:rPr lang="en-US" dirty="0" smtClean="0"/>
              <a:t>1. Energy Source: Carbohydrates serve as the primary source of energy for cells. They are broken down through the process of cellular respiration, releasing energy in the form of adenosine triphosphate (ATP). ATP is the main energy currency of cells and is required for various cellular activities, including metabolism, transport, and synthesis of molecules.</a:t>
            </a:r>
          </a:p>
          <a:p>
            <a:endParaRPr lang="en-US" dirty="0" smtClean="0"/>
          </a:p>
          <a:p>
            <a:r>
              <a:rPr lang="en-US" dirty="0" smtClean="0"/>
              <a:t>2. Structural Support: Carbohydrates also contribute to the structural composition of cells. In plants, carbohydrates such as cellulose form the cell wall, providing rigidity and support to the plant cells. Similarly, chitin, a type of carbohydrate, forms the exoskeleton of arthropods, offering structural support and protection.</a:t>
            </a:r>
          </a:p>
          <a:p>
            <a:endParaRPr lang="en-US" dirty="0" smtClean="0"/>
          </a:p>
          <a:p>
            <a:r>
              <a:rPr lang="en-US" dirty="0" smtClean="0"/>
              <a:t>3. Cell Signaling: Certain carbohydrates, such as glycoproteins and glycolipids, play a crucial role in cell signaling. These carbohydrates are attached to proteins or lipids on the cell surface and act as recognition sites for cell-cell communication. They are involved in processes such as cell adhesion, immune response, and cell recognition.</a:t>
            </a:r>
          </a:p>
          <a:p>
            <a:endParaRPr lang="en-US" dirty="0" smtClean="0"/>
          </a:p>
          <a:p>
            <a:pPr marL="0" indent="0">
              <a:buNone/>
            </a:pPr>
            <a:endParaRPr lang="en-US" dirty="0"/>
          </a:p>
        </p:txBody>
      </p:sp>
    </p:spTree>
    <p:extLst>
      <p:ext uri="{BB962C8B-B14F-4D97-AF65-F5344CB8AC3E}">
        <p14:creationId xmlns:p14="http://schemas.microsoft.com/office/powerpoint/2010/main" val="445697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a:t>
            </a:r>
            <a:r>
              <a:rPr lang="en-US" dirty="0"/>
              <a:t>c</a:t>
            </a:r>
            <a:r>
              <a:rPr lang="en-US" dirty="0" smtClean="0"/>
              <a:t>arbohydrates</a:t>
            </a:r>
            <a:endParaRPr lang="en-US" dirty="0"/>
          </a:p>
        </p:txBody>
      </p:sp>
      <p:sp>
        <p:nvSpPr>
          <p:cNvPr id="3" name="Content Placeholder 2"/>
          <p:cNvSpPr>
            <a:spLocks noGrp="1"/>
          </p:cNvSpPr>
          <p:nvPr>
            <p:ph idx="1"/>
          </p:nvPr>
        </p:nvSpPr>
        <p:spPr>
          <a:xfrm>
            <a:off x="573205" y="1583140"/>
            <a:ext cx="11245755" cy="5117911"/>
          </a:xfrm>
        </p:spPr>
        <p:txBody>
          <a:bodyPr>
            <a:normAutofit fontScale="62500" lnSpcReduction="20000"/>
          </a:bodyPr>
          <a:lstStyle/>
          <a:p>
            <a:pPr marL="0" indent="0">
              <a:buNone/>
            </a:pPr>
            <a:endParaRPr lang="en-US" dirty="0" smtClean="0"/>
          </a:p>
          <a:p>
            <a:r>
              <a:rPr lang="en-US" dirty="0" smtClean="0"/>
              <a:t>4. Storage: Cells store carbohydrates in the form of glycogen or starch for future energy needs. Glycogen is the storage form of glucose in animals, primarily stored in the liver and muscles. Starch, on the other hand, is the main storage carbohydrate in plants, stored in structures like roots, tubers, and seeds. These stored carbohydrates can be broken down and utilized as an energy source when needed.</a:t>
            </a:r>
          </a:p>
          <a:p>
            <a:endParaRPr lang="en-US" dirty="0" smtClean="0"/>
          </a:p>
          <a:p>
            <a:r>
              <a:rPr lang="en-US" dirty="0" smtClean="0"/>
              <a:t>5. DNA and RNA Structure: Carbohydrates, specifically </a:t>
            </a:r>
            <a:r>
              <a:rPr lang="en-US" dirty="0" err="1" smtClean="0"/>
              <a:t>deoxyribose</a:t>
            </a:r>
            <a:r>
              <a:rPr lang="en-US" dirty="0" smtClean="0"/>
              <a:t> and ribose, are components of DNA (deoxyribonucleic acid) and RNA (ribonucleic acid) molecules, respectively. These nucleic acids are responsible for storing and transmitting genetic information in cells. The presence of carbohydrates in their structure contributes to the stability and function of DNA and RNA molecules.</a:t>
            </a:r>
          </a:p>
          <a:p>
            <a:endParaRPr lang="en-US" dirty="0" smtClean="0"/>
          </a:p>
          <a:p>
            <a:r>
              <a:rPr lang="en-US" dirty="0" smtClean="0"/>
              <a:t>6. Cell Adhesion: Carbohydrates, particularly in the form of glycoproteins, are involved in cell adhesion. They help cells adhere to each other and to the extracellular matrix, forming tissues and organs. Cell adhesion is essential for maintaining tissue integrity, facilitating cell migration, and supporting various cellular processes.</a:t>
            </a:r>
          </a:p>
          <a:p>
            <a:endParaRPr lang="en-US" dirty="0" smtClean="0"/>
          </a:p>
          <a:p>
            <a:r>
              <a:rPr lang="en-US" dirty="0" smtClean="0"/>
              <a:t>7. Lubrication and Protection: Some carbohydrates, such as </a:t>
            </a:r>
            <a:r>
              <a:rPr lang="en-US" dirty="0" err="1" smtClean="0"/>
              <a:t>mucopolysaccharides</a:t>
            </a:r>
            <a:r>
              <a:rPr lang="en-US" dirty="0" smtClean="0"/>
              <a:t> and </a:t>
            </a:r>
            <a:r>
              <a:rPr lang="en-US" dirty="0" err="1" smtClean="0"/>
              <a:t>glycosaminoglycans</a:t>
            </a:r>
            <a:r>
              <a:rPr lang="en-US" dirty="0" smtClean="0"/>
              <a:t>, contribute to the lubrication and protection of cells and tissues. These carbohydrates form a gel-like substance that provides lubrication in joints, acts as a protective barrier in organs, and helps maintain the integrity of connective tissues.</a:t>
            </a:r>
            <a:endParaRPr lang="en-US" dirty="0"/>
          </a:p>
        </p:txBody>
      </p:sp>
    </p:spTree>
    <p:extLst>
      <p:ext uri="{BB962C8B-B14F-4D97-AF65-F5344CB8AC3E}">
        <p14:creationId xmlns:p14="http://schemas.microsoft.com/office/powerpoint/2010/main" val="2983666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lipids</a:t>
            </a:r>
            <a:endParaRPr lang="en-US" dirty="0"/>
          </a:p>
        </p:txBody>
      </p:sp>
      <p:sp>
        <p:nvSpPr>
          <p:cNvPr id="3" name="Content Placeholder 2"/>
          <p:cNvSpPr>
            <a:spLocks noGrp="1"/>
          </p:cNvSpPr>
          <p:nvPr>
            <p:ph idx="1"/>
          </p:nvPr>
        </p:nvSpPr>
        <p:spPr>
          <a:xfrm>
            <a:off x="573205" y="1583140"/>
            <a:ext cx="11245755" cy="5117911"/>
          </a:xfrm>
        </p:spPr>
        <p:txBody>
          <a:bodyPr>
            <a:normAutofit/>
          </a:bodyPr>
          <a:lstStyle/>
          <a:p>
            <a:r>
              <a:rPr lang="en-US" dirty="0" smtClean="0"/>
              <a:t>Lipids play various important roles in the chemical composition of cells.</a:t>
            </a:r>
          </a:p>
          <a:p>
            <a:r>
              <a:rPr lang="en-US" dirty="0" smtClean="0"/>
              <a:t>They contribute to cell membrane structure, store energy, provide insulation and protection, participate in hormone production and signaling, aid in vitamin absorption, and are crucial for the formation of the myelin sheath. </a:t>
            </a:r>
          </a:p>
          <a:p>
            <a:r>
              <a:rPr lang="en-US" dirty="0" smtClean="0"/>
              <a:t>The presence and proper functioning of lipids are essential for the overall structure, function, and homeostasis of cells.</a:t>
            </a:r>
          </a:p>
        </p:txBody>
      </p:sp>
    </p:spTree>
    <p:extLst>
      <p:ext uri="{BB962C8B-B14F-4D97-AF65-F5344CB8AC3E}">
        <p14:creationId xmlns:p14="http://schemas.microsoft.com/office/powerpoint/2010/main" val="3950531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lipids</a:t>
            </a:r>
            <a:endParaRPr lang="en-US" dirty="0"/>
          </a:p>
        </p:txBody>
      </p:sp>
      <p:sp>
        <p:nvSpPr>
          <p:cNvPr id="3" name="Content Placeholder 2"/>
          <p:cNvSpPr>
            <a:spLocks noGrp="1"/>
          </p:cNvSpPr>
          <p:nvPr>
            <p:ph idx="1"/>
          </p:nvPr>
        </p:nvSpPr>
        <p:spPr>
          <a:xfrm>
            <a:off x="573205" y="1583140"/>
            <a:ext cx="11245755" cy="5117911"/>
          </a:xfrm>
        </p:spPr>
        <p:txBody>
          <a:bodyPr>
            <a:normAutofit fontScale="85000" lnSpcReduction="20000"/>
          </a:bodyPr>
          <a:lstStyle/>
          <a:p>
            <a:r>
              <a:rPr lang="en-US" dirty="0" smtClean="0"/>
              <a:t>Lipids play various important roles in the cells:</a:t>
            </a:r>
          </a:p>
          <a:p>
            <a:pPr marL="0" indent="0">
              <a:buNone/>
            </a:pPr>
            <a:r>
              <a:rPr lang="en-US" dirty="0" smtClean="0"/>
              <a:t>1. Cell Membrane Structure: Lipids are a major component of cell membranes. Phospholipids, the most abundant type of lipid in cell membranes, form a lipid bilayer that provides a barrier between the cell's internal environment and the external environment. This lipid bilayer acts as a selective barrier, controlling the movement of substances in and out of the cell.</a:t>
            </a:r>
          </a:p>
          <a:p>
            <a:pPr marL="0" indent="0">
              <a:buNone/>
            </a:pPr>
            <a:endParaRPr lang="en-US" dirty="0" smtClean="0"/>
          </a:p>
          <a:p>
            <a:pPr marL="0" indent="0">
              <a:buNone/>
            </a:pPr>
            <a:r>
              <a:rPr lang="en-US" dirty="0" smtClean="0"/>
              <a:t>2. Energy Storage: Lipids serve as a highly concentrated form of energy storage in cells. Triglycerides, a type of lipid, store energy in the form of fatty acids. When energy is needed, these fatty acids can be broken down through the process of beta-oxidation to produce ATP, the cell's main energy currency.</a:t>
            </a:r>
          </a:p>
          <a:p>
            <a:pPr marL="0" indent="0">
              <a:buNone/>
            </a:pPr>
            <a:endParaRPr lang="en-US" dirty="0" smtClean="0"/>
          </a:p>
          <a:p>
            <a:pPr marL="0" indent="0">
              <a:buNone/>
            </a:pPr>
            <a:r>
              <a:rPr lang="en-US" dirty="0" smtClean="0"/>
              <a:t>3. Insulation and Protection: Lipids, such as adipose tissue, provide insulation and protection to cells and organs. Adipose tissue acts as a thermal insulator, helping to maintain body temperature. It also acts as a cushion, protecting vital organs from physical impact.</a:t>
            </a:r>
          </a:p>
          <a:p>
            <a:pPr marL="0" indent="0">
              <a:buNone/>
            </a:pPr>
            <a:endParaRPr lang="en-US" dirty="0" smtClean="0"/>
          </a:p>
        </p:txBody>
      </p:sp>
    </p:spTree>
    <p:extLst>
      <p:ext uri="{BB962C8B-B14F-4D97-AF65-F5344CB8AC3E}">
        <p14:creationId xmlns:p14="http://schemas.microsoft.com/office/powerpoint/2010/main" val="281097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lipids</a:t>
            </a:r>
            <a:endParaRPr lang="en-US" dirty="0"/>
          </a:p>
        </p:txBody>
      </p:sp>
      <p:sp>
        <p:nvSpPr>
          <p:cNvPr id="3" name="Content Placeholder 2"/>
          <p:cNvSpPr>
            <a:spLocks noGrp="1"/>
          </p:cNvSpPr>
          <p:nvPr>
            <p:ph idx="1"/>
          </p:nvPr>
        </p:nvSpPr>
        <p:spPr>
          <a:xfrm>
            <a:off x="573205" y="1583140"/>
            <a:ext cx="11245755" cy="5117911"/>
          </a:xfrm>
        </p:spPr>
        <p:txBody>
          <a:bodyPr>
            <a:normAutofit fontScale="77500" lnSpcReduction="20000"/>
          </a:bodyPr>
          <a:lstStyle/>
          <a:p>
            <a:pPr marL="0" indent="0">
              <a:buNone/>
            </a:pPr>
            <a:r>
              <a:rPr lang="en-US" dirty="0" smtClean="0"/>
              <a:t>4. Hormone Production: Certain lipids, including cholesterol and steroid hormones, play a role in hormone production and regulation. Cholesterol is a precursor for the synthesis of steroid hormones, such as estrogen, testosterone, and cortisol. These hormones are involved in various physiological processes, including growth, reproduction, and metabolism.</a:t>
            </a:r>
          </a:p>
          <a:p>
            <a:pPr marL="0" indent="0">
              <a:buNone/>
            </a:pPr>
            <a:endParaRPr lang="en-US" dirty="0" smtClean="0"/>
          </a:p>
          <a:p>
            <a:pPr marL="0" indent="0">
              <a:buNone/>
            </a:pPr>
            <a:r>
              <a:rPr lang="en-US" dirty="0" smtClean="0"/>
              <a:t>5. Cell Signaling: Lipids, particularly phospholipids, are involved in cell signaling. They act as signaling molecules, helping to transmit signals across the cell membrane. Lipids also play a role in intracellular signaling pathways, influencing various cellular processes such as cell growth, differentiation, and apoptosis.</a:t>
            </a:r>
          </a:p>
          <a:p>
            <a:pPr marL="0" indent="0">
              <a:buNone/>
            </a:pPr>
            <a:endParaRPr lang="en-US" dirty="0" smtClean="0"/>
          </a:p>
          <a:p>
            <a:pPr marL="0" indent="0">
              <a:buNone/>
            </a:pPr>
            <a:r>
              <a:rPr lang="en-US" dirty="0" smtClean="0"/>
              <a:t>6. Vitamin Absorption: Some lipids, such as fat-soluble vitamins (vitamins A, D, E, and K), aid in the absorption and transportation of these essential nutrients. Lipids help solubilize these vitamins, allowing them to be absorbed in the intestines and transported throughout the body.</a:t>
            </a:r>
          </a:p>
          <a:p>
            <a:pPr marL="0" indent="0">
              <a:buNone/>
            </a:pPr>
            <a:endParaRPr lang="en-US" dirty="0" smtClean="0"/>
          </a:p>
          <a:p>
            <a:pPr marL="0" indent="0">
              <a:buNone/>
            </a:pPr>
            <a:r>
              <a:rPr lang="en-US" dirty="0" smtClean="0"/>
              <a:t>7. Myelin Sheath Formation: Lipids, specifically phospholipids and cholesterol, are essential for the formation of the myelin sheath that surrounds and insulates nerve fibers. This myelin sheath allows for efficient transmission of nerve impulses and is critical for proper nervous system function.</a:t>
            </a:r>
          </a:p>
        </p:txBody>
      </p:sp>
    </p:spTree>
    <p:extLst>
      <p:ext uri="{BB962C8B-B14F-4D97-AF65-F5344CB8AC3E}">
        <p14:creationId xmlns:p14="http://schemas.microsoft.com/office/powerpoint/2010/main" val="35513387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proteins</a:t>
            </a:r>
            <a:endParaRPr lang="en-US" dirty="0"/>
          </a:p>
        </p:txBody>
      </p:sp>
      <p:sp>
        <p:nvSpPr>
          <p:cNvPr id="3" name="Content Placeholder 2"/>
          <p:cNvSpPr>
            <a:spLocks noGrp="1"/>
          </p:cNvSpPr>
          <p:nvPr>
            <p:ph idx="1"/>
          </p:nvPr>
        </p:nvSpPr>
        <p:spPr>
          <a:xfrm>
            <a:off x="573205" y="1583140"/>
            <a:ext cx="11245755" cy="5117911"/>
          </a:xfrm>
        </p:spPr>
        <p:txBody>
          <a:bodyPr>
            <a:normAutofit/>
          </a:bodyPr>
          <a:lstStyle/>
          <a:p>
            <a:r>
              <a:rPr lang="en-US" dirty="0"/>
              <a:t>P</a:t>
            </a:r>
            <a:r>
              <a:rPr lang="en-US" dirty="0" smtClean="0"/>
              <a:t>roteins are essential components of the chemical composition of cells. </a:t>
            </a:r>
          </a:p>
          <a:p>
            <a:r>
              <a:rPr lang="en-US" dirty="0" smtClean="0"/>
              <a:t>They provide structural support, act as enzymes for biochemical reactions, facilitate transport and storage of molecules, participate in cell signaling and immune response, regulate gene expression, and contribute to metabolism and energy production. </a:t>
            </a:r>
          </a:p>
          <a:p>
            <a:r>
              <a:rPr lang="en-US" dirty="0" smtClean="0"/>
              <a:t>The diverse functions of proteins make them indispensable for the proper functioning and survival of cells.</a:t>
            </a:r>
          </a:p>
        </p:txBody>
      </p:sp>
    </p:spTree>
    <p:extLst>
      <p:ext uri="{BB962C8B-B14F-4D97-AF65-F5344CB8AC3E}">
        <p14:creationId xmlns:p14="http://schemas.microsoft.com/office/powerpoint/2010/main" val="402125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smtClean="0"/>
              <a:t>Chemical composition of cell</a:t>
            </a:r>
            <a:endParaRPr lang="en-US" dirty="0"/>
          </a:p>
        </p:txBody>
      </p:sp>
      <p:sp>
        <p:nvSpPr>
          <p:cNvPr id="3" name="Content Placeholder 2"/>
          <p:cNvSpPr>
            <a:spLocks noGrp="1"/>
          </p:cNvSpPr>
          <p:nvPr>
            <p:ph idx="1"/>
          </p:nvPr>
        </p:nvSpPr>
        <p:spPr/>
        <p:txBody>
          <a:bodyPr/>
          <a:lstStyle/>
          <a:p>
            <a:r>
              <a:rPr lang="en-US" dirty="0" smtClean="0"/>
              <a:t>The chemical composition of a cell refers to the various elements and molecules that make up the cellular structures and perform essential functions within the cell. </a:t>
            </a:r>
          </a:p>
          <a:p>
            <a:r>
              <a:rPr lang="en-US" dirty="0"/>
              <a:t>T</a:t>
            </a:r>
            <a:r>
              <a:rPr lang="en-US" dirty="0" smtClean="0"/>
              <a:t>hese components can be broadly categorized into inorganic compounds, organic compounds, and macromolecules.</a:t>
            </a:r>
          </a:p>
          <a:p>
            <a:pPr marL="514350" indent="-514350">
              <a:buAutoNum type="arabicPeriod"/>
            </a:pPr>
            <a:r>
              <a:rPr lang="en-US" dirty="0" smtClean="0"/>
              <a:t>Inorganic Compounds: water, minerals and ions;</a:t>
            </a:r>
          </a:p>
          <a:p>
            <a:pPr marL="514350" indent="-514350">
              <a:buAutoNum type="arabicPeriod"/>
            </a:pPr>
            <a:r>
              <a:rPr lang="en-US" dirty="0" smtClean="0"/>
              <a:t>Organic Compounds: Carbohydrates, lipids, proteins, nucleic acids;</a:t>
            </a:r>
          </a:p>
          <a:p>
            <a:pPr marL="514350" indent="-514350">
              <a:buAutoNum type="arabicPeriod"/>
            </a:pPr>
            <a:r>
              <a:rPr lang="en-US" dirty="0" smtClean="0"/>
              <a:t>Macromolecules: DNA, RNA, proteins, polysaccharides</a:t>
            </a:r>
          </a:p>
          <a:p>
            <a:endParaRPr lang="en-US" dirty="0"/>
          </a:p>
        </p:txBody>
      </p:sp>
    </p:spTree>
    <p:extLst>
      <p:ext uri="{BB962C8B-B14F-4D97-AF65-F5344CB8AC3E}">
        <p14:creationId xmlns:p14="http://schemas.microsoft.com/office/powerpoint/2010/main" val="1105980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proteins</a:t>
            </a:r>
            <a:endParaRPr lang="en-US" dirty="0"/>
          </a:p>
        </p:txBody>
      </p:sp>
      <p:sp>
        <p:nvSpPr>
          <p:cNvPr id="3" name="Content Placeholder 2"/>
          <p:cNvSpPr>
            <a:spLocks noGrp="1"/>
          </p:cNvSpPr>
          <p:nvPr>
            <p:ph idx="1"/>
          </p:nvPr>
        </p:nvSpPr>
        <p:spPr>
          <a:xfrm>
            <a:off x="573205" y="1583140"/>
            <a:ext cx="11245755" cy="5117911"/>
          </a:xfrm>
        </p:spPr>
        <p:txBody>
          <a:bodyPr>
            <a:normAutofit fontScale="77500" lnSpcReduction="20000"/>
          </a:bodyPr>
          <a:lstStyle/>
          <a:p>
            <a:r>
              <a:rPr lang="en-US" dirty="0" smtClean="0"/>
              <a:t>The role of proteins:</a:t>
            </a:r>
          </a:p>
          <a:p>
            <a:pPr marL="0" indent="0">
              <a:buNone/>
            </a:pPr>
            <a:r>
              <a:rPr lang="en-US" dirty="0" smtClean="0"/>
              <a:t>1. Structural Support: Proteins provide structural support to cells and tissues. They form the cytoskeleton, a network of protein filaments that maintains the cell's shape, provides mechanical support, and enables cell movement. Proteins like collagen also provide strength and elasticity to connective tissues, such as skin, tendons, and cartilage.</a:t>
            </a:r>
          </a:p>
          <a:p>
            <a:pPr marL="0" indent="0">
              <a:buNone/>
            </a:pPr>
            <a:endParaRPr lang="en-US" dirty="0" smtClean="0"/>
          </a:p>
          <a:p>
            <a:pPr marL="0" indent="0">
              <a:buNone/>
            </a:pPr>
            <a:r>
              <a:rPr lang="en-US" dirty="0" smtClean="0"/>
              <a:t>2. Enzymatic Catalysis: Proteins act as enzymes, which are biological catalysts that accelerate chemical reactions in cells. Enzymes facilitate various metabolic processes, including digestion, energy production, DNA replication, and protein synthesis. They lower the activation energy required for a reaction to occur, making biochemical reactions more efficient.</a:t>
            </a:r>
          </a:p>
          <a:p>
            <a:pPr marL="0" indent="0">
              <a:buNone/>
            </a:pPr>
            <a:endParaRPr lang="en-US" dirty="0" smtClean="0"/>
          </a:p>
          <a:p>
            <a:pPr marL="0" indent="0">
              <a:buNone/>
            </a:pPr>
            <a:r>
              <a:rPr lang="en-US" dirty="0" smtClean="0"/>
              <a:t>3. Transport and Storage: Some proteins function as carriers and channels, facilitating the transport of molecules across cell membranes. For example, carrier proteins transport specific molecules, such as glucose and ions, into or out of cells. Channel proteins create passageways for the movement of ions and other small molecules across the membrane. Additionally, proteins such as hemoglobin and ferritin are involved in the storage and transport of oxygen and iron, respectively.</a:t>
            </a:r>
          </a:p>
        </p:txBody>
      </p:sp>
    </p:spTree>
    <p:extLst>
      <p:ext uri="{BB962C8B-B14F-4D97-AF65-F5344CB8AC3E}">
        <p14:creationId xmlns:p14="http://schemas.microsoft.com/office/powerpoint/2010/main" val="816053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a:t>O</a:t>
            </a:r>
            <a:r>
              <a:rPr lang="en-US" dirty="0" smtClean="0"/>
              <a:t>rganic compounds: proteins</a:t>
            </a:r>
            <a:endParaRPr lang="en-US" dirty="0"/>
          </a:p>
        </p:txBody>
      </p:sp>
      <p:sp>
        <p:nvSpPr>
          <p:cNvPr id="3" name="Content Placeholder 2"/>
          <p:cNvSpPr>
            <a:spLocks noGrp="1"/>
          </p:cNvSpPr>
          <p:nvPr>
            <p:ph idx="1"/>
          </p:nvPr>
        </p:nvSpPr>
        <p:spPr>
          <a:xfrm>
            <a:off x="232011" y="1378423"/>
            <a:ext cx="11245755" cy="5117911"/>
          </a:xfrm>
        </p:spPr>
        <p:txBody>
          <a:bodyPr>
            <a:noAutofit/>
          </a:bodyPr>
          <a:lstStyle/>
          <a:p>
            <a:pPr marL="0" indent="0">
              <a:buNone/>
            </a:pPr>
            <a:r>
              <a:rPr lang="en-US" sz="1800" dirty="0" smtClean="0"/>
              <a:t>4. Cell Signaling: Proteins are crucial for cell signaling and communication. Receptor proteins on the cell membrane recognize and bind to specific signaling molecules, such as hormones or neurotransmitters, initiating a cascade of events that regulate cell function. Other proteins, like kinases and phosphatases, modify other proteins by adding or removing phosphate groups, thereby transmitting signals within the cell.</a:t>
            </a:r>
          </a:p>
          <a:p>
            <a:pPr marL="0" indent="0">
              <a:buNone/>
            </a:pPr>
            <a:endParaRPr lang="en-US" sz="1800" dirty="0" smtClean="0"/>
          </a:p>
          <a:p>
            <a:pPr marL="0" indent="0">
              <a:buNone/>
            </a:pPr>
            <a:r>
              <a:rPr lang="en-US" sz="1800" dirty="0" smtClean="0"/>
              <a:t>5. Immune Response: Proteins are essential components of the immune system. Antibodies, also known as </a:t>
            </a:r>
            <a:r>
              <a:rPr lang="en-US" sz="1800" dirty="0" err="1" smtClean="0"/>
              <a:t>immunoglobulins</a:t>
            </a:r>
            <a:r>
              <a:rPr lang="en-US" sz="1800" dirty="0" smtClean="0"/>
              <a:t>, are proteins produced by immune cells in response to foreign substances (antigens). Antibodies bind to antigens, marking them for destruction by other immune cells. Additionally, proteins like cytokines and </a:t>
            </a:r>
            <a:r>
              <a:rPr lang="en-US" sz="1800" dirty="0" err="1" smtClean="0"/>
              <a:t>chemokines</a:t>
            </a:r>
            <a:r>
              <a:rPr lang="en-US" sz="1800" dirty="0" smtClean="0"/>
              <a:t> regulate immune responses and coordinate the activities of immune cells.</a:t>
            </a:r>
          </a:p>
          <a:p>
            <a:pPr marL="0" indent="0">
              <a:buNone/>
            </a:pPr>
            <a:endParaRPr lang="en-US" sz="1800" dirty="0" smtClean="0"/>
          </a:p>
          <a:p>
            <a:pPr marL="0" indent="0">
              <a:buNone/>
            </a:pPr>
            <a:r>
              <a:rPr lang="en-US" sz="1800" dirty="0" smtClean="0"/>
              <a:t>6. Gene Expression and Regulation: Proteins play a vital role in gene expression and regulation. Transcription factors are proteins that bind to specific DNA sequences and control the transcription of genes. They can either activate or repress gene expression, influencing the production of specific proteins in a cell. Other regulatory proteins, such as histones, help organize and compact DNA into a structure called chromatin, which affects gene accessibility.</a:t>
            </a:r>
          </a:p>
          <a:p>
            <a:pPr marL="0" indent="0">
              <a:buNone/>
            </a:pPr>
            <a:endParaRPr lang="en-US" sz="1800" dirty="0" smtClean="0"/>
          </a:p>
          <a:p>
            <a:pPr marL="0" indent="0">
              <a:buNone/>
            </a:pPr>
            <a:r>
              <a:rPr lang="en-US" sz="1800" dirty="0" smtClean="0"/>
              <a:t>7. Metabolism and Energy Production: Proteins participate in various metabolic pathways, including the breakdown and synthesis of molecules. For example, enzymes involved in cellular respiration, such as the electron transport chain, are proteins that facilitate the production of ATP, the cell's primary energy source.</a:t>
            </a:r>
          </a:p>
        </p:txBody>
      </p:sp>
    </p:spTree>
    <p:extLst>
      <p:ext uri="{BB962C8B-B14F-4D97-AF65-F5344CB8AC3E}">
        <p14:creationId xmlns:p14="http://schemas.microsoft.com/office/powerpoint/2010/main" val="180295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1">
              <a:lumMod val="20000"/>
              <a:lumOff val="80000"/>
            </a:schemeClr>
          </a:solidFill>
        </p:spPr>
        <p:txBody>
          <a:bodyPr/>
          <a:lstStyle/>
          <a:p>
            <a:pPr algn="ctr"/>
            <a:r>
              <a:rPr lang="en-US" dirty="0" smtClean="0"/>
              <a:t>Macromolecules</a:t>
            </a:r>
            <a:endParaRPr lang="en-US" dirty="0"/>
          </a:p>
        </p:txBody>
      </p:sp>
      <p:sp>
        <p:nvSpPr>
          <p:cNvPr id="3" name="Content Placeholder 2"/>
          <p:cNvSpPr>
            <a:spLocks noGrp="1"/>
          </p:cNvSpPr>
          <p:nvPr>
            <p:ph idx="1"/>
          </p:nvPr>
        </p:nvSpPr>
        <p:spPr>
          <a:xfrm>
            <a:off x="300251" y="1392072"/>
            <a:ext cx="11053549" cy="4784891"/>
          </a:xfrm>
        </p:spPr>
        <p:txBody>
          <a:bodyPr>
            <a:normAutofit fontScale="70000" lnSpcReduction="20000"/>
          </a:bodyPr>
          <a:lstStyle/>
          <a:p>
            <a:r>
              <a:rPr lang="en-US" dirty="0" smtClean="0"/>
              <a:t> </a:t>
            </a:r>
            <a:r>
              <a:rPr lang="en-US" sz="3400" dirty="0" smtClean="0"/>
              <a:t>DNA: DNA is a double-stranded helical molecule that carries the genetic information of an organism. It is composed of nucleotides, which consist of a sugar (</a:t>
            </a:r>
            <a:r>
              <a:rPr lang="en-US" sz="3400" dirty="0" err="1" smtClean="0"/>
              <a:t>deoxyribose</a:t>
            </a:r>
            <a:r>
              <a:rPr lang="en-US" sz="3400" dirty="0" smtClean="0"/>
              <a:t>), a phosphate group, and a nitrogenous base (adenine, thymine, cytosine, or guanine).</a:t>
            </a:r>
          </a:p>
          <a:p>
            <a:endParaRPr lang="en-US" sz="3400" dirty="0" smtClean="0"/>
          </a:p>
          <a:p>
            <a:r>
              <a:rPr lang="en-US" sz="3400" dirty="0" smtClean="0"/>
              <a:t> RNA: RNA is a single-stranded molecule that plays a crucial role in protein synthesis. It is composed of nucleotides with a sugar (ribose), a phosphate group, and a nitrogenous base (adenine, uracil, cytosine, or guanine).</a:t>
            </a:r>
          </a:p>
          <a:p>
            <a:endParaRPr lang="en-US" sz="3400" dirty="0" smtClean="0"/>
          </a:p>
          <a:p>
            <a:r>
              <a:rPr lang="en-US" sz="3400" dirty="0" smtClean="0"/>
              <a:t>  Proteins: Proteins are large macromolecules composed of amino acids linked together by peptide bonds. The sequence of amino acids determines the structure and function of the protein.</a:t>
            </a:r>
          </a:p>
          <a:p>
            <a:endParaRPr lang="en-US" sz="3400" dirty="0" smtClean="0"/>
          </a:p>
          <a:p>
            <a:r>
              <a:rPr lang="en-US" sz="3400" dirty="0" smtClean="0"/>
              <a:t>  Polysaccharides: Polysaccharides, such as glycogen and cellulose, are complex carbohydrates composed of long chains of </a:t>
            </a:r>
            <a:r>
              <a:rPr lang="en-US" sz="3400" dirty="0" err="1" smtClean="0"/>
              <a:t>monosaccharides</a:t>
            </a:r>
            <a:r>
              <a:rPr lang="en-US" sz="3400" dirty="0" smtClean="0"/>
              <a:t>. They serve as energy storage molecules and structural components in cells.</a:t>
            </a:r>
          </a:p>
        </p:txBody>
      </p:sp>
    </p:spTree>
    <p:extLst>
      <p:ext uri="{BB962C8B-B14F-4D97-AF65-F5344CB8AC3E}">
        <p14:creationId xmlns:p14="http://schemas.microsoft.com/office/powerpoint/2010/main" val="182251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7573"/>
            <a:ext cx="12192000" cy="1325563"/>
          </a:xfrm>
          <a:solidFill>
            <a:schemeClr val="accent6">
              <a:lumMod val="20000"/>
              <a:lumOff val="80000"/>
            </a:schemeClr>
          </a:solidFill>
        </p:spPr>
        <p:txBody>
          <a:bodyPr/>
          <a:lstStyle/>
          <a:p>
            <a:pPr algn="ctr"/>
            <a:r>
              <a:rPr lang="en-US" dirty="0" smtClean="0"/>
              <a:t>NUCLEIC ACIDS-DNA AND RNA</a:t>
            </a:r>
            <a:endParaRPr lang="en-US" dirty="0"/>
          </a:p>
        </p:txBody>
      </p:sp>
    </p:spTree>
    <p:extLst>
      <p:ext uri="{BB962C8B-B14F-4D97-AF65-F5344CB8AC3E}">
        <p14:creationId xmlns:p14="http://schemas.microsoft.com/office/powerpoint/2010/main" val="2624243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DNA, short for deoxyribonucleic acid, is a molecule found in all living organisms. It carries the genetic information that determines the characteristics and traits of an organism. </a:t>
            </a:r>
          </a:p>
          <a:p>
            <a:pPr marL="0" indent="0">
              <a:buNone/>
            </a:pPr>
            <a:r>
              <a:rPr lang="en-US" dirty="0" smtClean="0"/>
              <a:t>DNA is often referred to as the "building block of life" due to its central role in heredity and the transmission of genetic information from one generation to the next.</a:t>
            </a: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DNA</a:t>
            </a:r>
            <a:endParaRPr lang="en-US" dirty="0"/>
          </a:p>
        </p:txBody>
      </p:sp>
    </p:spTree>
    <p:extLst>
      <p:ext uri="{BB962C8B-B14F-4D97-AF65-F5344CB8AC3E}">
        <p14:creationId xmlns:p14="http://schemas.microsoft.com/office/powerpoint/2010/main" val="1504152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42" y="1416192"/>
            <a:ext cx="10421203" cy="5441808"/>
          </a:xfrm>
        </p:spPr>
        <p:txBody>
          <a:bodyPr>
            <a:normAutofit/>
          </a:bodyPr>
          <a:lstStyle/>
          <a:p>
            <a:pPr marL="0" indent="0">
              <a:buNone/>
            </a:pPr>
            <a:r>
              <a:rPr lang="en-US" dirty="0" smtClean="0"/>
              <a:t>DNA is found in the nucleus of eukaryotic cells, which include plants, animals, and fungi. </a:t>
            </a:r>
          </a:p>
          <a:p>
            <a:pPr marL="0" indent="0">
              <a:buNone/>
            </a:pPr>
            <a:r>
              <a:rPr lang="en-US" dirty="0" smtClean="0"/>
              <a:t>It is also present in the mitochondria, the energy-producing organelles within cells. </a:t>
            </a:r>
          </a:p>
          <a:p>
            <a:pPr marL="0" indent="0">
              <a:buNone/>
            </a:pPr>
            <a:r>
              <a:rPr lang="en-US" dirty="0" smtClean="0"/>
              <a:t>In prokaryotic cells, such as bacteria, DNA is found in the cytoplasm.</a:t>
            </a:r>
          </a:p>
          <a:p>
            <a:pPr marL="0" indent="0">
              <a:buNone/>
            </a:pPr>
            <a:r>
              <a:rPr lang="en-US" dirty="0" smtClean="0"/>
              <a:t>DNA has revolutionized fields such as genetics, medicine, and forensics. </a:t>
            </a:r>
            <a:r>
              <a:rPr lang="en-US" dirty="0" smtClean="0"/>
              <a:t>It </a:t>
            </a:r>
            <a:r>
              <a:rPr lang="en-US" dirty="0" smtClean="0"/>
              <a:t>serves as a powerful tool for identifying individuals through DNA fingerprinting and for studying the genetic basis of diseases. </a:t>
            </a:r>
          </a:p>
          <a:p>
            <a:pPr marL="0" indent="0">
              <a:buNone/>
            </a:pPr>
            <a:r>
              <a:rPr lang="en-US" dirty="0"/>
              <a:t>T</a:t>
            </a:r>
            <a:r>
              <a:rPr lang="en-US" dirty="0" smtClean="0"/>
              <a:t>he Human Genome Project, completed in 2003, aimed to determine the sequence of the entire human genome, providing valuable insights into human biology and disease.</a:t>
            </a:r>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Genetic code</a:t>
            </a:r>
            <a:endParaRPr lang="en-US" dirty="0"/>
          </a:p>
        </p:txBody>
      </p:sp>
    </p:spTree>
    <p:extLst>
      <p:ext uri="{BB962C8B-B14F-4D97-AF65-F5344CB8AC3E}">
        <p14:creationId xmlns:p14="http://schemas.microsoft.com/office/powerpoint/2010/main" val="1021203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42" y="1416192"/>
            <a:ext cx="4102289" cy="5441808"/>
          </a:xfrm>
        </p:spPr>
        <p:txBody>
          <a:bodyPr>
            <a:normAutofit fontScale="77500" lnSpcReduction="20000"/>
          </a:bodyPr>
          <a:lstStyle/>
          <a:p>
            <a:pPr marL="0" indent="0">
              <a:buNone/>
            </a:pPr>
            <a:r>
              <a:rPr lang="en-US" dirty="0" smtClean="0"/>
              <a:t>The structure of DNA is a double helix, resembling a twisted ladder or spiral staircase.</a:t>
            </a:r>
          </a:p>
          <a:p>
            <a:pPr marL="0" indent="0">
              <a:buNone/>
            </a:pPr>
            <a:r>
              <a:rPr lang="en-US" dirty="0" smtClean="0"/>
              <a:t>It consists of two long strands, or chains, made up of repeating units called nucleotides. </a:t>
            </a:r>
          </a:p>
          <a:p>
            <a:pPr marL="0" indent="0">
              <a:buNone/>
            </a:pPr>
            <a:r>
              <a:rPr lang="en-US" dirty="0" smtClean="0"/>
              <a:t>Each nucleotide is composed of three components: a sugar molecule (</a:t>
            </a:r>
            <a:r>
              <a:rPr lang="en-US" dirty="0" err="1" smtClean="0"/>
              <a:t>deoxyribose</a:t>
            </a:r>
            <a:r>
              <a:rPr lang="en-US" dirty="0" smtClean="0"/>
              <a:t>), a phosphate group, and a nitrogenous base. </a:t>
            </a:r>
          </a:p>
          <a:p>
            <a:pPr marL="0" indent="0">
              <a:buNone/>
            </a:pPr>
            <a:r>
              <a:rPr lang="en-US" dirty="0" smtClean="0"/>
              <a:t>The four nitrogenous bases found in DNA are adenine (A), thymine (T), cytosine (C), and guanine (G). The nucleotide chains are held together by hydrogen bonds between the bases, with A always pairing with T and C always pairing with G.</a:t>
            </a:r>
          </a:p>
          <a:p>
            <a:pPr marL="0" indent="0">
              <a:buNone/>
            </a:pP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DNA</a:t>
            </a:r>
            <a:endParaRPr lang="en-US" dirty="0"/>
          </a:p>
        </p:txBody>
      </p:sp>
      <p:pic>
        <p:nvPicPr>
          <p:cNvPr id="5" name="Picture 4"/>
          <p:cNvPicPr>
            <a:picLocks noChangeAspect="1"/>
          </p:cNvPicPr>
          <p:nvPr/>
        </p:nvPicPr>
        <p:blipFill>
          <a:blip r:embed="rId2"/>
          <a:stretch>
            <a:fillRect/>
          </a:stretch>
        </p:blipFill>
        <p:spPr>
          <a:xfrm>
            <a:off x="4731222" y="1371600"/>
            <a:ext cx="7460777" cy="4196687"/>
          </a:xfrm>
          <a:prstGeom prst="rect">
            <a:avLst/>
          </a:prstGeom>
        </p:spPr>
      </p:pic>
    </p:spTree>
    <p:extLst>
      <p:ext uri="{BB962C8B-B14F-4D97-AF65-F5344CB8AC3E}">
        <p14:creationId xmlns:p14="http://schemas.microsoft.com/office/powerpoint/2010/main" val="3655417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42" y="1416192"/>
            <a:ext cx="4102289" cy="5441808"/>
          </a:xfrm>
        </p:spPr>
        <p:txBody>
          <a:bodyPr>
            <a:normAutofit fontScale="85000" lnSpcReduction="20000"/>
          </a:bodyPr>
          <a:lstStyle/>
          <a:p>
            <a:pPr marL="0" indent="0">
              <a:buNone/>
            </a:pPr>
            <a:r>
              <a:rPr lang="en-US" dirty="0" smtClean="0"/>
              <a:t>DNA replication is a process by which DNA is copied to produce identical DNA molecules. </a:t>
            </a:r>
          </a:p>
          <a:p>
            <a:pPr marL="0" indent="0">
              <a:buNone/>
            </a:pPr>
            <a:r>
              <a:rPr lang="en-US" dirty="0" smtClean="0"/>
              <a:t>This process is crucial during cell division, as each new cell needs a complete set of genetic information. </a:t>
            </a:r>
          </a:p>
          <a:p>
            <a:pPr marL="0" indent="0">
              <a:buNone/>
            </a:pPr>
            <a:r>
              <a:rPr lang="en-US" dirty="0" smtClean="0"/>
              <a:t>The double helix structure of DNA allows it to unzip, with each strand serving as a template for the synthesis of a new complementary strand. </a:t>
            </a:r>
          </a:p>
          <a:p>
            <a:pPr marL="0" indent="0">
              <a:buNone/>
            </a:pPr>
            <a:r>
              <a:rPr lang="en-US" dirty="0" smtClean="0"/>
              <a:t>This results in two identical DNA molecules, each containing one original and one newly synthesized strand.</a:t>
            </a: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DNA replication</a:t>
            </a:r>
            <a:endParaRPr lang="en-US" dirty="0"/>
          </a:p>
        </p:txBody>
      </p:sp>
      <p:pic>
        <p:nvPicPr>
          <p:cNvPr id="5" name="Picture 4"/>
          <p:cNvPicPr>
            <a:picLocks noChangeAspect="1"/>
          </p:cNvPicPr>
          <p:nvPr/>
        </p:nvPicPr>
        <p:blipFill>
          <a:blip r:embed="rId2"/>
          <a:stretch>
            <a:fillRect/>
          </a:stretch>
        </p:blipFill>
        <p:spPr>
          <a:xfrm>
            <a:off x="4762357" y="1598683"/>
            <a:ext cx="7143750" cy="5076825"/>
          </a:xfrm>
          <a:prstGeom prst="rect">
            <a:avLst/>
          </a:prstGeom>
        </p:spPr>
      </p:pic>
    </p:spTree>
    <p:extLst>
      <p:ext uri="{BB962C8B-B14F-4D97-AF65-F5344CB8AC3E}">
        <p14:creationId xmlns:p14="http://schemas.microsoft.com/office/powerpoint/2010/main" val="3914562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DNA replication</a:t>
            </a:r>
            <a:endParaRPr lang="en-US" dirty="0"/>
          </a:p>
        </p:txBody>
      </p:sp>
      <p:sp>
        <p:nvSpPr>
          <p:cNvPr id="2" name="Content Placeholder 1"/>
          <p:cNvSpPr>
            <a:spLocks noGrp="1"/>
          </p:cNvSpPr>
          <p:nvPr>
            <p:ph idx="1"/>
          </p:nvPr>
        </p:nvSpPr>
        <p:spPr>
          <a:xfrm>
            <a:off x="838200" y="1825625"/>
            <a:ext cx="10515600" cy="4834482"/>
          </a:xfrm>
        </p:spPr>
        <p:txBody>
          <a:bodyPr>
            <a:normAutofit fontScale="70000" lnSpcReduction="20000"/>
          </a:bodyPr>
          <a:lstStyle/>
          <a:p>
            <a:r>
              <a:rPr lang="en-US" dirty="0" smtClean="0"/>
              <a:t>DNA replication is the process by which a DNA molecule is copied to produce two identical copies. It is a fundamental process that occurs during cell division and is crucial for the transmission of genetic information from one generation to the next.</a:t>
            </a:r>
          </a:p>
          <a:p>
            <a:endParaRPr lang="en-US" dirty="0" smtClean="0"/>
          </a:p>
          <a:p>
            <a:r>
              <a:rPr lang="en-US" dirty="0" smtClean="0"/>
              <a:t>The process of DNA replication begins with the unwinding of the double helix structure of the DNA molecule. This unwinding is facilitated by an enzyme called helicase, which breaks the hydrogen bonds between the nitrogenous bases, separating the two strands of DNA and forming a replication fork.</a:t>
            </a:r>
          </a:p>
          <a:p>
            <a:endParaRPr lang="en-US" dirty="0" smtClean="0"/>
          </a:p>
          <a:p>
            <a:r>
              <a:rPr lang="en-US" dirty="0" smtClean="0"/>
              <a:t>Once the DNA strands are separated, an enzyme called DNA polymerase binds to each strand at the replication fork. DNA polymerase is responsible for synthesizing new DNA strands by adding complementary nucleotides to the existing strands.</a:t>
            </a:r>
          </a:p>
          <a:p>
            <a:endParaRPr lang="en-US" dirty="0" smtClean="0"/>
          </a:p>
          <a:p>
            <a:r>
              <a:rPr lang="en-US" dirty="0" smtClean="0"/>
              <a:t>To start the synthesis of the new DNA strands, an RNA primer is first synthesized by an enzyme called </a:t>
            </a:r>
            <a:r>
              <a:rPr lang="en-US" dirty="0" err="1" smtClean="0"/>
              <a:t>primase</a:t>
            </a:r>
            <a:r>
              <a:rPr lang="en-US" dirty="0" smtClean="0"/>
              <a:t>. The RNA primer provides a starting point for DNA polymerase to begin adding nucleotides. DNA polymerase then adds nucleotides to the 3' end of the RNA primer, moving along the template strand in the 5' to 3' direction.</a:t>
            </a:r>
          </a:p>
          <a:p>
            <a:endParaRPr lang="en-US" dirty="0" smtClean="0"/>
          </a:p>
        </p:txBody>
      </p:sp>
    </p:spTree>
    <p:extLst>
      <p:ext uri="{BB962C8B-B14F-4D97-AF65-F5344CB8AC3E}">
        <p14:creationId xmlns:p14="http://schemas.microsoft.com/office/powerpoint/2010/main" val="2531708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DNA replication</a:t>
            </a:r>
            <a:endParaRPr lang="en-US" dirty="0"/>
          </a:p>
        </p:txBody>
      </p:sp>
      <p:sp>
        <p:nvSpPr>
          <p:cNvPr id="2" name="Content Placeholder 1"/>
          <p:cNvSpPr>
            <a:spLocks noGrp="1"/>
          </p:cNvSpPr>
          <p:nvPr>
            <p:ph idx="1"/>
          </p:nvPr>
        </p:nvSpPr>
        <p:spPr>
          <a:xfrm>
            <a:off x="259307" y="1282890"/>
            <a:ext cx="11094493" cy="5459103"/>
          </a:xfrm>
        </p:spPr>
        <p:txBody>
          <a:bodyPr>
            <a:normAutofit fontScale="62500" lnSpcReduction="20000"/>
          </a:bodyPr>
          <a:lstStyle/>
          <a:p>
            <a:endParaRPr lang="en-US" dirty="0" smtClean="0"/>
          </a:p>
          <a:p>
            <a:r>
              <a:rPr lang="en-US" dirty="0" smtClean="0"/>
              <a:t>One of the strands, known as the leading strand, is synthesized continuously in the same direction as the replication fork is moving. DNA polymerase can continuously add nucleotides to the leading strand as it moves along the template strand.</a:t>
            </a:r>
          </a:p>
          <a:p>
            <a:endParaRPr lang="en-US" dirty="0" smtClean="0"/>
          </a:p>
          <a:p>
            <a:r>
              <a:rPr lang="en-US" dirty="0" smtClean="0"/>
              <a:t>The other strand, known as the lagging strand, is synthesized discontinuously in short segments called Okazaki fragments. As the replication fork moves forward, DNA polymerase synthesizes short RNA primers on the lagging strand. After the synthesis of each Okazaki fragment, another enzyme called DNA ligase joins the fragments together by sealing the gaps between them.</a:t>
            </a:r>
          </a:p>
          <a:p>
            <a:endParaRPr lang="en-US" dirty="0" smtClean="0"/>
          </a:p>
          <a:p>
            <a:r>
              <a:rPr lang="en-US" dirty="0" smtClean="0"/>
              <a:t>As DNA polymerase adds nucleotides to the template strands, it ensures that the complementary base pairing rule is followed. Adenine (A) always pairs with thymine (T), and cytosine (C) always pairs with guanine (G). This ensures that the new DNA strands are complementary to the original strands, resulting in two identical copies of the DNA molecule.</a:t>
            </a:r>
          </a:p>
          <a:p>
            <a:endParaRPr lang="en-US" dirty="0" smtClean="0"/>
          </a:p>
          <a:p>
            <a:r>
              <a:rPr lang="en-US" dirty="0" smtClean="0"/>
              <a:t>The replication of DNA is a highly accurate process, with an extremely low error rate. DNA polymerase has proofreading capabilities, allowing it to detect and correct any errors that may occur during replication. However, errors can still occur, leading to mutations and genetic variations.</a:t>
            </a:r>
          </a:p>
          <a:p>
            <a:endParaRPr lang="en-US" dirty="0" smtClean="0"/>
          </a:p>
          <a:p>
            <a:r>
              <a:rPr lang="en-US" dirty="0" smtClean="0"/>
              <a:t>DNA replication is a tightly regulated process, ensuring that each cell receives an accurate and complete copy of the genetic information. It is a complex and coordinated process involving several enzymes and proteins working together to ensure the faithful transmission of genetic information.</a:t>
            </a:r>
            <a:endParaRPr lang="en-US" dirty="0"/>
          </a:p>
        </p:txBody>
      </p:sp>
    </p:spTree>
    <p:extLst>
      <p:ext uri="{BB962C8B-B14F-4D97-AF65-F5344CB8AC3E}">
        <p14:creationId xmlns:p14="http://schemas.microsoft.com/office/powerpoint/2010/main" val="2656130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3707"/>
          </a:xfrm>
          <a:solidFill>
            <a:schemeClr val="accent2">
              <a:lumMod val="20000"/>
              <a:lumOff val="80000"/>
            </a:schemeClr>
          </a:solidFill>
        </p:spPr>
        <p:txBody>
          <a:bodyPr/>
          <a:lstStyle/>
          <a:p>
            <a:pPr algn="ctr"/>
            <a:r>
              <a:rPr lang="en-US" dirty="0" smtClean="0"/>
              <a:t>Inorganic compounds: water</a:t>
            </a:r>
            <a:endParaRPr lang="en-US" dirty="0"/>
          </a:p>
        </p:txBody>
      </p:sp>
      <p:sp>
        <p:nvSpPr>
          <p:cNvPr id="3" name="Content Placeholder 2"/>
          <p:cNvSpPr>
            <a:spLocks noGrp="1"/>
          </p:cNvSpPr>
          <p:nvPr>
            <p:ph idx="1"/>
          </p:nvPr>
        </p:nvSpPr>
        <p:spPr>
          <a:xfrm>
            <a:off x="565245" y="1511726"/>
            <a:ext cx="10515600" cy="5346273"/>
          </a:xfrm>
        </p:spPr>
        <p:txBody>
          <a:bodyPr>
            <a:normAutofit fontScale="70000" lnSpcReduction="20000"/>
          </a:bodyPr>
          <a:lstStyle/>
          <a:p>
            <a:r>
              <a:rPr lang="en-US" dirty="0"/>
              <a:t>W</a:t>
            </a:r>
            <a:r>
              <a:rPr lang="en-US" dirty="0" smtClean="0"/>
              <a:t>ater is an essential component of the chemical composition of cells. </a:t>
            </a:r>
          </a:p>
          <a:p>
            <a:r>
              <a:rPr lang="en-US" dirty="0" smtClean="0"/>
              <a:t>It acts as a solvent, medium for chemical reactions, transport medium, temperature regulator, structural support, and pH regulator.</a:t>
            </a:r>
          </a:p>
          <a:p>
            <a:r>
              <a:rPr lang="en-US" dirty="0" smtClean="0"/>
              <a:t> Its unique properties make it a vital molecule for sustaining life and enabling the various biochemical processes that occur within cells.</a:t>
            </a:r>
          </a:p>
          <a:p>
            <a:r>
              <a:rPr lang="en-US" dirty="0" smtClean="0"/>
              <a:t>The key roles of water in the chemical composition of cells are:</a:t>
            </a:r>
          </a:p>
          <a:p>
            <a:endParaRPr lang="en-US" dirty="0" smtClean="0"/>
          </a:p>
          <a:p>
            <a:r>
              <a:rPr lang="en-US" dirty="0" smtClean="0"/>
              <a:t>1. Solvent: Water is an excellent solvent, meaning it has the ability to dissolve a wide range of substances. Many biological molecules, such as salts, sugars, amino acids, and nucleotides, dissolve in water, allowing for chemical reactions to occur. Water's polarity, with its positively charged hydrogen atoms and negatively charged oxygen atom, enables it to interact with other polar molecules and ions, facilitating their dissolution and creating a medium for biochemical reactions.</a:t>
            </a:r>
          </a:p>
          <a:p>
            <a:endParaRPr lang="en-US" dirty="0" smtClean="0"/>
          </a:p>
          <a:p>
            <a:r>
              <a:rPr lang="en-US" dirty="0" smtClean="0"/>
              <a:t>2. Medium for Chemical Reactions: Water serves as the medium for many chemical reactions that occur within cells. Metabolic reactions, such as cellular respiration and photosynthesis, require water as a reactant or product. Water molecules participate in hydrolysis reactions, breaking down larger molecules into smaller components by adding a water molecule. Additionally, water molecules are involved in condensation reactions, where small molecules combine to form larger ones, with the release of water as a byproduct.</a:t>
            </a:r>
          </a:p>
          <a:p>
            <a:endParaRPr lang="en-US" dirty="0" smtClean="0"/>
          </a:p>
          <a:p>
            <a:endParaRPr lang="en-US" dirty="0"/>
          </a:p>
        </p:txBody>
      </p:sp>
    </p:spTree>
    <p:extLst>
      <p:ext uri="{BB962C8B-B14F-4D97-AF65-F5344CB8AC3E}">
        <p14:creationId xmlns:p14="http://schemas.microsoft.com/office/powerpoint/2010/main" val="3375080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a:t>Denaturation and </a:t>
            </a:r>
            <a:r>
              <a:rPr lang="en-US" dirty="0" err="1"/>
              <a:t>renaturation</a:t>
            </a:r>
            <a:r>
              <a:rPr lang="en-US" dirty="0"/>
              <a:t> of DNA - hybridization</a:t>
            </a:r>
            <a:endParaRPr lang="en-US" dirty="0"/>
          </a:p>
        </p:txBody>
      </p:sp>
      <p:sp>
        <p:nvSpPr>
          <p:cNvPr id="3" name="Content Placeholder 2"/>
          <p:cNvSpPr>
            <a:spLocks noGrp="1"/>
          </p:cNvSpPr>
          <p:nvPr>
            <p:ph idx="1"/>
          </p:nvPr>
        </p:nvSpPr>
        <p:spPr/>
        <p:txBody>
          <a:bodyPr/>
          <a:lstStyle/>
          <a:p>
            <a:r>
              <a:rPr lang="en-US" dirty="0"/>
              <a:t>Denaturation and </a:t>
            </a:r>
            <a:r>
              <a:rPr lang="en-US" dirty="0" err="1"/>
              <a:t>renaturation</a:t>
            </a:r>
            <a:r>
              <a:rPr lang="en-US" dirty="0"/>
              <a:t> of DNA, also known as DNA hybridization, are fundamental processes that involve the separation and </a:t>
            </a:r>
            <a:r>
              <a:rPr lang="en-US" dirty="0" err="1"/>
              <a:t>reassociation</a:t>
            </a:r>
            <a:r>
              <a:rPr lang="en-US" dirty="0"/>
              <a:t> of the DNA double helix. </a:t>
            </a:r>
            <a:endParaRPr lang="en-US" dirty="0" smtClean="0"/>
          </a:p>
          <a:p>
            <a:r>
              <a:rPr lang="en-US" dirty="0" smtClean="0"/>
              <a:t>These </a:t>
            </a:r>
            <a:r>
              <a:rPr lang="en-US" dirty="0"/>
              <a:t>processes play a crucial role in various biological techniques and applications, such as polymerase chain reaction (PCR), DNA sequencing, and DNA hybridization assays.</a:t>
            </a:r>
          </a:p>
        </p:txBody>
      </p:sp>
    </p:spTree>
    <p:extLst>
      <p:ext uri="{BB962C8B-B14F-4D97-AF65-F5344CB8AC3E}">
        <p14:creationId xmlns:p14="http://schemas.microsoft.com/office/powerpoint/2010/main" val="2192734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a:t>Denaturation </a:t>
            </a:r>
            <a:r>
              <a:rPr lang="en-US" dirty="0" smtClean="0"/>
              <a:t>of DNA</a:t>
            </a:r>
            <a:endParaRPr lang="en-US" dirty="0"/>
          </a:p>
        </p:txBody>
      </p:sp>
      <p:sp>
        <p:nvSpPr>
          <p:cNvPr id="4" name="Rectangle 3"/>
          <p:cNvSpPr/>
          <p:nvPr/>
        </p:nvSpPr>
        <p:spPr>
          <a:xfrm>
            <a:off x="821140" y="1678675"/>
            <a:ext cx="10768084" cy="4401205"/>
          </a:xfrm>
          <a:prstGeom prst="rect">
            <a:avLst/>
          </a:prstGeom>
        </p:spPr>
        <p:txBody>
          <a:bodyPr wrap="square">
            <a:spAutoFit/>
          </a:bodyPr>
          <a:lstStyle/>
          <a:p>
            <a:r>
              <a:rPr lang="en-US" sz="2000" dirty="0"/>
              <a:t>Denaturation refers to the disruption of the hydrogen bonds and base-stacking interactions that hold the two strands of DNA together in a double helix structure. This separation of the DNA strands results in the conversion of the double-stranded DNA (</a:t>
            </a:r>
            <a:r>
              <a:rPr lang="en-US" sz="2000" dirty="0" err="1"/>
              <a:t>dsDNA</a:t>
            </a:r>
            <a:r>
              <a:rPr lang="en-US" sz="2000" dirty="0"/>
              <a:t>) into single-stranded DNA (</a:t>
            </a:r>
            <a:r>
              <a:rPr lang="en-US" sz="2000" dirty="0" err="1"/>
              <a:t>ssDNA</a:t>
            </a:r>
            <a:r>
              <a:rPr lang="en-US" sz="2000" dirty="0"/>
              <a:t>).</a:t>
            </a:r>
          </a:p>
          <a:p>
            <a:endParaRPr lang="en-US" sz="2000" dirty="0"/>
          </a:p>
          <a:p>
            <a:r>
              <a:rPr lang="en-US" sz="2000" dirty="0"/>
              <a:t>Denaturation can be achieved through various methods, including:</a:t>
            </a:r>
          </a:p>
          <a:p>
            <a:endParaRPr lang="en-US" sz="2000" dirty="0"/>
          </a:p>
          <a:p>
            <a:pPr marL="342900" indent="-342900">
              <a:buFont typeface="+mj-lt"/>
              <a:buAutoNum type="arabicPeriod"/>
            </a:pPr>
            <a:r>
              <a:rPr lang="en-US" sz="2000" dirty="0" smtClean="0"/>
              <a:t>Heat</a:t>
            </a:r>
            <a:r>
              <a:rPr lang="en-US" sz="2000" dirty="0"/>
              <a:t>: Raising the temperature of the DNA solution, typically above 90°C, can disrupt the hydrogen bonds between complementary base pairs, leading to the separation of the DNA strands.</a:t>
            </a:r>
          </a:p>
          <a:p>
            <a:pPr marL="342900" indent="-342900">
              <a:buFont typeface="+mj-lt"/>
              <a:buAutoNum type="arabicPeriod"/>
            </a:pPr>
            <a:endParaRPr lang="en-US" sz="2000" dirty="0"/>
          </a:p>
          <a:p>
            <a:pPr marL="342900" indent="-342900">
              <a:buFont typeface="+mj-lt"/>
              <a:buAutoNum type="arabicPeriod"/>
            </a:pPr>
            <a:r>
              <a:rPr lang="en-US" sz="2000" dirty="0" smtClean="0"/>
              <a:t>Chemical </a:t>
            </a:r>
            <a:r>
              <a:rPr lang="en-US" sz="2000" dirty="0"/>
              <a:t>Denaturants: Certain chemicals, such as urea or </a:t>
            </a:r>
            <a:r>
              <a:rPr lang="en-US" sz="2000" dirty="0" err="1"/>
              <a:t>formamide</a:t>
            </a:r>
            <a:r>
              <a:rPr lang="en-US" sz="2000" dirty="0"/>
              <a:t>, can disrupt the hydrogen bonds and base-stacking interactions, facilitating the denaturation of DNA.</a:t>
            </a:r>
          </a:p>
          <a:p>
            <a:pPr marL="342900" indent="-342900">
              <a:buFont typeface="+mj-lt"/>
              <a:buAutoNum type="arabicPeriod"/>
            </a:pPr>
            <a:endParaRPr lang="en-US" sz="2000" dirty="0"/>
          </a:p>
          <a:p>
            <a:pPr marL="342900" indent="-342900">
              <a:buFont typeface="+mj-lt"/>
              <a:buAutoNum type="arabicPeriod"/>
            </a:pPr>
            <a:r>
              <a:rPr lang="en-US" sz="2000" dirty="0" smtClean="0"/>
              <a:t>Alkaline </a:t>
            </a:r>
            <a:r>
              <a:rPr lang="en-US" sz="2000" dirty="0"/>
              <a:t>Conditions: High pH conditions, such as using a sodium hydroxide (</a:t>
            </a:r>
            <a:r>
              <a:rPr lang="en-US" sz="2000" dirty="0" err="1"/>
              <a:t>NaOH</a:t>
            </a:r>
            <a:r>
              <a:rPr lang="en-US" sz="2000" dirty="0"/>
              <a:t>) solution, can also cause denaturation by breaking the hydrogen bonds in DNA.</a:t>
            </a:r>
          </a:p>
        </p:txBody>
      </p:sp>
    </p:spTree>
    <p:extLst>
      <p:ext uri="{BB962C8B-B14F-4D97-AF65-F5344CB8AC3E}">
        <p14:creationId xmlns:p14="http://schemas.microsoft.com/office/powerpoint/2010/main" val="22637589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a:t>Denaturation </a:t>
            </a:r>
            <a:r>
              <a:rPr lang="en-US" dirty="0" smtClean="0"/>
              <a:t>of DNA</a:t>
            </a:r>
            <a:endParaRPr lang="en-US" dirty="0"/>
          </a:p>
        </p:txBody>
      </p:sp>
      <p:pic>
        <p:nvPicPr>
          <p:cNvPr id="3" name="Picture 2"/>
          <p:cNvPicPr>
            <a:picLocks noChangeAspect="1"/>
          </p:cNvPicPr>
          <p:nvPr/>
        </p:nvPicPr>
        <p:blipFill>
          <a:blip r:embed="rId2"/>
          <a:stretch>
            <a:fillRect/>
          </a:stretch>
        </p:blipFill>
        <p:spPr>
          <a:xfrm>
            <a:off x="2383809" y="1431956"/>
            <a:ext cx="7424382" cy="5426044"/>
          </a:xfrm>
          <a:prstGeom prst="rect">
            <a:avLst/>
          </a:prstGeom>
        </p:spPr>
      </p:pic>
    </p:spTree>
    <p:extLst>
      <p:ext uri="{BB962C8B-B14F-4D97-AF65-F5344CB8AC3E}">
        <p14:creationId xmlns:p14="http://schemas.microsoft.com/office/powerpoint/2010/main" val="1179558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err="1" smtClean="0"/>
              <a:t>Renaturation</a:t>
            </a:r>
            <a:r>
              <a:rPr lang="en-US" dirty="0"/>
              <a:t> </a:t>
            </a:r>
            <a:r>
              <a:rPr lang="en-US" dirty="0" smtClean="0"/>
              <a:t>(Hybridization)</a:t>
            </a:r>
            <a:endParaRPr lang="en-US" dirty="0"/>
          </a:p>
        </p:txBody>
      </p:sp>
      <p:sp>
        <p:nvSpPr>
          <p:cNvPr id="5" name="Rectangle 4"/>
          <p:cNvSpPr/>
          <p:nvPr/>
        </p:nvSpPr>
        <p:spPr>
          <a:xfrm>
            <a:off x="846160" y="1490556"/>
            <a:ext cx="10781732" cy="5016758"/>
          </a:xfrm>
          <a:prstGeom prst="rect">
            <a:avLst/>
          </a:prstGeom>
        </p:spPr>
        <p:txBody>
          <a:bodyPr wrap="square">
            <a:spAutoFit/>
          </a:bodyPr>
          <a:lstStyle/>
          <a:p>
            <a:r>
              <a:rPr lang="en-US" sz="2000" dirty="0" err="1"/>
              <a:t>Renaturation</a:t>
            </a:r>
            <a:r>
              <a:rPr lang="en-US" sz="2000" dirty="0"/>
              <a:t>, also known as hybridization, is the process of </a:t>
            </a:r>
            <a:r>
              <a:rPr lang="en-US" sz="2000" dirty="0" err="1"/>
              <a:t>reassociating</a:t>
            </a:r>
            <a:r>
              <a:rPr lang="en-US" sz="2000" dirty="0"/>
              <a:t> the separated DNA strands to form a double-stranded DNA structure. </a:t>
            </a:r>
            <a:endParaRPr lang="en-US" sz="2000" dirty="0" smtClean="0"/>
          </a:p>
          <a:p>
            <a:r>
              <a:rPr lang="en-US" sz="2000" dirty="0" smtClean="0"/>
              <a:t>This </a:t>
            </a:r>
            <a:r>
              <a:rPr lang="en-US" sz="2000" dirty="0" err="1"/>
              <a:t>reassociation</a:t>
            </a:r>
            <a:r>
              <a:rPr lang="en-US" sz="2000" dirty="0"/>
              <a:t> occurs when the complementary sequences of the DNA strands come into contact and form hydrogen bonds to reform the double helix.</a:t>
            </a:r>
          </a:p>
          <a:p>
            <a:endParaRPr lang="en-US" sz="2000" dirty="0"/>
          </a:p>
          <a:p>
            <a:r>
              <a:rPr lang="en-US" sz="2000" dirty="0" err="1"/>
              <a:t>Renaturation</a:t>
            </a:r>
            <a:r>
              <a:rPr lang="en-US" sz="2000" dirty="0"/>
              <a:t> can occur under specific conditions, such as:</a:t>
            </a:r>
          </a:p>
          <a:p>
            <a:endParaRPr lang="en-US" sz="2000" dirty="0"/>
          </a:p>
          <a:p>
            <a:pPr marL="457200" indent="-457200">
              <a:buFont typeface="+mj-lt"/>
              <a:buAutoNum type="arabicPeriod"/>
            </a:pPr>
            <a:r>
              <a:rPr lang="en-US" sz="2000" dirty="0" smtClean="0"/>
              <a:t>Lowering </a:t>
            </a:r>
            <a:r>
              <a:rPr lang="en-US" sz="2000" dirty="0"/>
              <a:t>the Temperature: Cooling the denatured DNA solution allows the complementary single-stranded DNA molecules to </a:t>
            </a:r>
            <a:r>
              <a:rPr lang="en-US" sz="2000" dirty="0" err="1"/>
              <a:t>reassociate</a:t>
            </a:r>
            <a:r>
              <a:rPr lang="en-US" sz="2000" dirty="0"/>
              <a:t>, forming a double-stranded DNA structure.</a:t>
            </a:r>
          </a:p>
          <a:p>
            <a:pPr marL="457200" indent="-457200">
              <a:buFont typeface="+mj-lt"/>
              <a:buAutoNum type="arabicPeriod"/>
            </a:pPr>
            <a:endParaRPr lang="en-US" sz="2000" dirty="0"/>
          </a:p>
          <a:p>
            <a:pPr marL="457200" indent="-457200">
              <a:buFont typeface="+mj-lt"/>
              <a:buAutoNum type="arabicPeriod"/>
            </a:pPr>
            <a:r>
              <a:rPr lang="en-US" sz="2000" dirty="0" smtClean="0"/>
              <a:t>Slow </a:t>
            </a:r>
            <a:r>
              <a:rPr lang="en-US" sz="2000" dirty="0"/>
              <a:t>Cooling: Gradual cooling of the denatured DNA solution allows for more specific and efficient hybridization, as it gives the complementary strands more time to find and bind to each other.</a:t>
            </a:r>
          </a:p>
          <a:p>
            <a:pPr marL="457200" indent="-457200">
              <a:buFont typeface="+mj-lt"/>
              <a:buAutoNum type="arabicPeriod"/>
            </a:pPr>
            <a:endParaRPr lang="en-US" sz="2000" dirty="0"/>
          </a:p>
          <a:p>
            <a:pPr marL="457200" indent="-457200">
              <a:buFont typeface="+mj-lt"/>
              <a:buAutoNum type="arabicPeriod"/>
            </a:pPr>
            <a:r>
              <a:rPr lang="en-US" sz="2000" dirty="0" smtClean="0"/>
              <a:t>Hybridization </a:t>
            </a:r>
            <a:r>
              <a:rPr lang="en-US" sz="2000" dirty="0"/>
              <a:t>Buffer: The use of a hybridization buffer that provides optimal conditions for </a:t>
            </a:r>
            <a:r>
              <a:rPr lang="en-US" sz="2000" dirty="0" err="1"/>
              <a:t>renaturation</a:t>
            </a:r>
            <a:r>
              <a:rPr lang="en-US" sz="2000" dirty="0"/>
              <a:t>, such as appropriate salt concentration and pH, can enhance the efficiency and specificity of hybridization.</a:t>
            </a:r>
          </a:p>
        </p:txBody>
      </p:sp>
    </p:spTree>
    <p:extLst>
      <p:ext uri="{BB962C8B-B14F-4D97-AF65-F5344CB8AC3E}">
        <p14:creationId xmlns:p14="http://schemas.microsoft.com/office/powerpoint/2010/main" val="5410797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err="1" smtClean="0"/>
              <a:t>Renaturation</a:t>
            </a:r>
            <a:r>
              <a:rPr lang="en-US" dirty="0"/>
              <a:t> </a:t>
            </a:r>
            <a:r>
              <a:rPr lang="en-US" dirty="0" smtClean="0"/>
              <a:t>(Hybridization)</a:t>
            </a:r>
            <a:endParaRPr lang="en-US" dirty="0"/>
          </a:p>
        </p:txBody>
      </p:sp>
      <p:pic>
        <p:nvPicPr>
          <p:cNvPr id="4" name="Picture 3"/>
          <p:cNvPicPr>
            <a:picLocks noChangeAspect="1"/>
          </p:cNvPicPr>
          <p:nvPr/>
        </p:nvPicPr>
        <p:blipFill>
          <a:blip r:embed="rId2"/>
          <a:stretch>
            <a:fillRect/>
          </a:stretch>
        </p:blipFill>
        <p:spPr>
          <a:xfrm>
            <a:off x="964995" y="2101755"/>
            <a:ext cx="10735671" cy="4230806"/>
          </a:xfrm>
          <a:prstGeom prst="rect">
            <a:avLst/>
          </a:prstGeom>
        </p:spPr>
      </p:pic>
    </p:spTree>
    <p:extLst>
      <p:ext uri="{BB962C8B-B14F-4D97-AF65-F5344CB8AC3E}">
        <p14:creationId xmlns:p14="http://schemas.microsoft.com/office/powerpoint/2010/main" val="32942007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Denaturation and </a:t>
            </a:r>
            <a:r>
              <a:rPr lang="en-US" dirty="0" err="1"/>
              <a:t>r</a:t>
            </a:r>
            <a:r>
              <a:rPr lang="en-US" dirty="0" err="1" smtClean="0"/>
              <a:t>enaturation</a:t>
            </a:r>
            <a:r>
              <a:rPr lang="en-US" dirty="0" smtClean="0"/>
              <a:t> </a:t>
            </a:r>
            <a:endParaRPr lang="en-US" dirty="0"/>
          </a:p>
        </p:txBody>
      </p:sp>
      <p:sp>
        <p:nvSpPr>
          <p:cNvPr id="3" name="Rectangle 2"/>
          <p:cNvSpPr/>
          <p:nvPr/>
        </p:nvSpPr>
        <p:spPr>
          <a:xfrm>
            <a:off x="696036" y="2225807"/>
            <a:ext cx="11495964" cy="2862322"/>
          </a:xfrm>
          <a:prstGeom prst="rect">
            <a:avLst/>
          </a:prstGeom>
        </p:spPr>
        <p:txBody>
          <a:bodyPr wrap="square">
            <a:spAutoFit/>
          </a:bodyPr>
          <a:lstStyle/>
          <a:p>
            <a:r>
              <a:rPr lang="en-US" sz="2000" dirty="0" err="1"/>
              <a:t>Renaturation</a:t>
            </a:r>
            <a:r>
              <a:rPr lang="en-US" sz="2000" dirty="0"/>
              <a:t> is a critical process in various applications, such as DNA hybridization assays, where it allows for the detection and quantification of specific DNA sequences. </a:t>
            </a:r>
            <a:endParaRPr lang="en-US" sz="2000" dirty="0" smtClean="0"/>
          </a:p>
          <a:p>
            <a:r>
              <a:rPr lang="en-US" sz="2000" dirty="0" smtClean="0"/>
              <a:t>In </a:t>
            </a:r>
            <a:r>
              <a:rPr lang="en-US" sz="2000" dirty="0"/>
              <a:t>PCR, </a:t>
            </a:r>
            <a:r>
              <a:rPr lang="en-US" sz="2000" dirty="0" err="1"/>
              <a:t>renaturation</a:t>
            </a:r>
            <a:r>
              <a:rPr lang="en-US" sz="2000" dirty="0"/>
              <a:t> occurs during the annealing step, where the primers bind to the target DNA sequences, initiating DNA amplification.</a:t>
            </a:r>
          </a:p>
          <a:p>
            <a:endParaRPr lang="en-US" sz="2000" dirty="0"/>
          </a:p>
          <a:p>
            <a:r>
              <a:rPr lang="en-US" sz="2000" dirty="0"/>
              <a:t>It's important to note that the denaturation and </a:t>
            </a:r>
            <a:r>
              <a:rPr lang="en-US" sz="2000" dirty="0" err="1"/>
              <a:t>renaturation</a:t>
            </a:r>
            <a:r>
              <a:rPr lang="en-US" sz="2000" dirty="0"/>
              <a:t> of DNA are reversible processes. DNA can be denatured and </a:t>
            </a:r>
            <a:r>
              <a:rPr lang="en-US" sz="2000" dirty="0" err="1"/>
              <a:t>renatured</a:t>
            </a:r>
            <a:r>
              <a:rPr lang="en-US" sz="2000" dirty="0"/>
              <a:t> multiple times without significant damage to its structure or sequence. </a:t>
            </a:r>
            <a:endParaRPr lang="en-US" sz="2000" dirty="0" smtClean="0"/>
          </a:p>
          <a:p>
            <a:r>
              <a:rPr lang="en-US" sz="2000" dirty="0" smtClean="0"/>
              <a:t>However</a:t>
            </a:r>
            <a:r>
              <a:rPr lang="en-US" sz="2000" dirty="0"/>
              <a:t>, extreme denaturation conditions or prolonged exposure to denaturing agents can lead to irreversible denaturation and loss of DNA functionality.</a:t>
            </a:r>
          </a:p>
        </p:txBody>
      </p:sp>
    </p:spTree>
    <p:extLst>
      <p:ext uri="{BB962C8B-B14F-4D97-AF65-F5344CB8AC3E}">
        <p14:creationId xmlns:p14="http://schemas.microsoft.com/office/powerpoint/2010/main" val="367125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869" y="1238771"/>
            <a:ext cx="4102289" cy="5441808"/>
          </a:xfrm>
        </p:spPr>
        <p:txBody>
          <a:bodyPr>
            <a:normAutofit/>
          </a:bodyPr>
          <a:lstStyle/>
          <a:p>
            <a:pPr marL="0" indent="0">
              <a:buNone/>
            </a:pPr>
            <a:r>
              <a:rPr lang="en-US" dirty="0" smtClean="0"/>
              <a:t>The gene is unit of hereditary information that occupies a fixed position (locus) on a chromosome.</a:t>
            </a:r>
          </a:p>
          <a:p>
            <a:pPr marL="0" indent="0">
              <a:buNone/>
            </a:pPr>
            <a:endParaRPr lang="en-US" dirty="0"/>
          </a:p>
          <a:p>
            <a:pPr marL="0" indent="0">
              <a:buNone/>
            </a:pPr>
            <a:r>
              <a:rPr lang="en-US" dirty="0" smtClean="0"/>
              <a:t>Genes achieve their effects by directing the synthesis of proteins.</a:t>
            </a:r>
          </a:p>
          <a:p>
            <a:pPr marL="0" indent="0">
              <a:buNone/>
            </a:pPr>
            <a:endParaRPr lang="en-US" dirty="0"/>
          </a:p>
          <a:p>
            <a:pPr marL="0" indent="0">
              <a:buNone/>
            </a:pPr>
            <a:endParaRPr lang="en-US" dirty="0" smtClean="0"/>
          </a:p>
          <a:p>
            <a:pPr marL="0" indent="0">
              <a:buNone/>
            </a:pP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G</a:t>
            </a:r>
            <a:r>
              <a:rPr lang="en-US" dirty="0" smtClean="0"/>
              <a:t>enes</a:t>
            </a:r>
            <a:endParaRPr lang="en-US" dirty="0"/>
          </a:p>
        </p:txBody>
      </p:sp>
      <p:sp>
        <p:nvSpPr>
          <p:cNvPr id="2" name="Rectangle 1"/>
          <p:cNvSpPr/>
          <p:nvPr/>
        </p:nvSpPr>
        <p:spPr>
          <a:xfrm>
            <a:off x="4715301" y="1238771"/>
            <a:ext cx="7476699" cy="707886"/>
          </a:xfrm>
          <a:prstGeom prst="rect">
            <a:avLst/>
          </a:prstGeom>
        </p:spPr>
        <p:txBody>
          <a:bodyPr wrap="square">
            <a:spAutoFit/>
          </a:bodyPr>
          <a:lstStyle/>
          <a:p>
            <a:r>
              <a:rPr lang="en-US" sz="2000" dirty="0" smtClean="0"/>
              <a:t>Genes are composed of deoxyribonucleic acid (DNA), except in some viruses, which have genes consisting of RNA.</a:t>
            </a:r>
            <a:endParaRPr lang="en-US" sz="2000" dirty="0"/>
          </a:p>
        </p:txBody>
      </p:sp>
      <p:pic>
        <p:nvPicPr>
          <p:cNvPr id="6" name="Picture 5"/>
          <p:cNvPicPr>
            <a:picLocks noChangeAspect="1"/>
          </p:cNvPicPr>
          <p:nvPr/>
        </p:nvPicPr>
        <p:blipFill>
          <a:blip r:embed="rId2"/>
          <a:stretch>
            <a:fillRect/>
          </a:stretch>
        </p:blipFill>
        <p:spPr>
          <a:xfrm>
            <a:off x="4715301" y="2108689"/>
            <a:ext cx="7620000" cy="4819650"/>
          </a:xfrm>
          <a:prstGeom prst="rect">
            <a:avLst/>
          </a:prstGeom>
        </p:spPr>
      </p:pic>
    </p:spTree>
    <p:extLst>
      <p:ext uri="{BB962C8B-B14F-4D97-AF65-F5344CB8AC3E}">
        <p14:creationId xmlns:p14="http://schemas.microsoft.com/office/powerpoint/2010/main" val="28537214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Types of DNA sequences</a:t>
            </a:r>
            <a:endParaRPr lang="en-US" dirty="0"/>
          </a:p>
        </p:txBody>
      </p:sp>
      <p:sp>
        <p:nvSpPr>
          <p:cNvPr id="3" name="Content Placeholder 2"/>
          <p:cNvSpPr>
            <a:spLocks noGrp="1"/>
          </p:cNvSpPr>
          <p:nvPr>
            <p:ph idx="1"/>
          </p:nvPr>
        </p:nvSpPr>
        <p:spPr/>
        <p:txBody>
          <a:bodyPr/>
          <a:lstStyle/>
          <a:p>
            <a:r>
              <a:rPr lang="en-US" dirty="0"/>
              <a:t>There are several types of DNA sequences, each with its own unique characteristics and </a:t>
            </a:r>
            <a:r>
              <a:rPr lang="en-US" dirty="0" smtClean="0"/>
              <a:t>functions:</a:t>
            </a:r>
          </a:p>
          <a:p>
            <a:pPr marL="514350" indent="-514350">
              <a:buAutoNum type="arabicPeriod"/>
            </a:pPr>
            <a:r>
              <a:rPr lang="en-US" dirty="0" smtClean="0"/>
              <a:t>Coding sequences</a:t>
            </a:r>
          </a:p>
          <a:p>
            <a:pPr marL="514350" indent="-514350">
              <a:buAutoNum type="arabicPeriod"/>
            </a:pPr>
            <a:r>
              <a:rPr lang="en-US" dirty="0" smtClean="0"/>
              <a:t>Non-coding sequences</a:t>
            </a:r>
          </a:p>
          <a:p>
            <a:pPr marL="514350" indent="-514350">
              <a:buAutoNum type="arabicPeriod"/>
            </a:pPr>
            <a:r>
              <a:rPr lang="en-US" dirty="0" smtClean="0"/>
              <a:t>Regulatory sequences</a:t>
            </a:r>
          </a:p>
          <a:p>
            <a:pPr marL="514350" indent="-514350">
              <a:buAutoNum type="arabicPeriod"/>
            </a:pPr>
            <a:r>
              <a:rPr lang="en-US" dirty="0" smtClean="0"/>
              <a:t>Structural sequences</a:t>
            </a:r>
          </a:p>
          <a:p>
            <a:pPr marL="514350" indent="-514350">
              <a:buAutoNum type="arabicPeriod"/>
            </a:pPr>
            <a:r>
              <a:rPr lang="en-US" dirty="0"/>
              <a:t>Gene Regulatory Networks</a:t>
            </a:r>
          </a:p>
        </p:txBody>
      </p:sp>
    </p:spTree>
    <p:extLst>
      <p:ext uri="{BB962C8B-B14F-4D97-AF65-F5344CB8AC3E}">
        <p14:creationId xmlns:p14="http://schemas.microsoft.com/office/powerpoint/2010/main" val="26899444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Coding sequences</a:t>
            </a:r>
            <a:endParaRPr lang="en-US" dirty="0"/>
          </a:p>
        </p:txBody>
      </p:sp>
      <p:sp>
        <p:nvSpPr>
          <p:cNvPr id="3" name="Content Placeholder 2"/>
          <p:cNvSpPr>
            <a:spLocks noGrp="1"/>
          </p:cNvSpPr>
          <p:nvPr>
            <p:ph idx="1"/>
          </p:nvPr>
        </p:nvSpPr>
        <p:spPr>
          <a:xfrm>
            <a:off x="838200" y="1356435"/>
            <a:ext cx="10515600" cy="4351338"/>
          </a:xfrm>
        </p:spPr>
        <p:txBody>
          <a:bodyPr/>
          <a:lstStyle/>
          <a:p>
            <a:r>
              <a:rPr lang="en-US" dirty="0"/>
              <a:t>Coding sequences, also known as exons, are regions of DNA that contain the instructions for building proteins. </a:t>
            </a:r>
            <a:endParaRPr lang="en-US" dirty="0" smtClean="0"/>
          </a:p>
          <a:p>
            <a:r>
              <a:rPr lang="en-US" dirty="0" smtClean="0"/>
              <a:t>These </a:t>
            </a:r>
            <a:r>
              <a:rPr lang="en-US" dirty="0"/>
              <a:t>sequences are transcribed into messenger RNA (mRNA) during transcription and subsequently translated into proteins during translation. </a:t>
            </a:r>
            <a:endParaRPr lang="en-US" dirty="0" smtClean="0"/>
          </a:p>
          <a:p>
            <a:r>
              <a:rPr lang="en-US" dirty="0" smtClean="0"/>
              <a:t>Coding </a:t>
            </a:r>
            <a:r>
              <a:rPr lang="en-US" dirty="0"/>
              <a:t>sequences are typically interrupted by non-coding regions called introns, which are removed during mRNA processing.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750" y="4545723"/>
            <a:ext cx="4000500" cy="2324100"/>
          </a:xfrm>
          <a:prstGeom prst="rect">
            <a:avLst/>
          </a:prstGeom>
        </p:spPr>
      </p:pic>
    </p:spTree>
    <p:extLst>
      <p:ext uri="{BB962C8B-B14F-4D97-AF65-F5344CB8AC3E}">
        <p14:creationId xmlns:p14="http://schemas.microsoft.com/office/powerpoint/2010/main" val="29347509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Non-coding sequences</a:t>
            </a:r>
            <a:endParaRPr lang="en-US" dirty="0"/>
          </a:p>
        </p:txBody>
      </p:sp>
      <p:sp>
        <p:nvSpPr>
          <p:cNvPr id="4" name="Content Placeholder 3"/>
          <p:cNvSpPr>
            <a:spLocks noGrp="1"/>
          </p:cNvSpPr>
          <p:nvPr>
            <p:ph idx="1"/>
          </p:nvPr>
        </p:nvSpPr>
        <p:spPr>
          <a:xfrm>
            <a:off x="136478" y="1825625"/>
            <a:ext cx="7642746" cy="4351338"/>
          </a:xfrm>
        </p:spPr>
        <p:txBody>
          <a:bodyPr>
            <a:normAutofit fontScale="62500" lnSpcReduction="20000"/>
          </a:bodyPr>
          <a:lstStyle/>
          <a:p>
            <a:r>
              <a:rPr lang="en-US" dirty="0"/>
              <a:t>Non-coding sequences are regions of DNA that do not code for proteins. They make up a significant portion of the genome and serve various regulatory and functional roles. </a:t>
            </a:r>
            <a:endParaRPr lang="en-US" dirty="0" smtClean="0"/>
          </a:p>
          <a:p>
            <a:pPr marL="0" indent="0">
              <a:buNone/>
            </a:pPr>
            <a:r>
              <a:rPr lang="en-US" dirty="0"/>
              <a:t>N</a:t>
            </a:r>
            <a:r>
              <a:rPr lang="en-US" dirty="0" smtClean="0"/>
              <a:t>on-coding </a:t>
            </a:r>
            <a:r>
              <a:rPr lang="en-US" dirty="0"/>
              <a:t>sequences include:</a:t>
            </a:r>
          </a:p>
          <a:p>
            <a:endParaRPr lang="en-US" dirty="0"/>
          </a:p>
          <a:p>
            <a:pPr marL="0" indent="0">
              <a:buNone/>
            </a:pPr>
            <a:r>
              <a:rPr lang="en-US" dirty="0" smtClean="0"/>
              <a:t>a</a:t>
            </a:r>
            <a:r>
              <a:rPr lang="en-US" dirty="0"/>
              <a:t>. Promoters: Promoter sequences are located upstream of coding regions and play a vital role in initiating transcription. They provide binding sites for transcription factors and RNA polymerase, allowing for the proper initiation of gene expression.</a:t>
            </a:r>
          </a:p>
          <a:p>
            <a:endParaRPr lang="en-US" dirty="0"/>
          </a:p>
          <a:p>
            <a:pPr marL="0" indent="0">
              <a:buNone/>
            </a:pPr>
            <a:r>
              <a:rPr lang="en-US" dirty="0" smtClean="0"/>
              <a:t>b</a:t>
            </a:r>
            <a:r>
              <a:rPr lang="en-US" dirty="0"/>
              <a:t>. Enhancers: Enhancer sequences are regulatory elements that can be located far from the genes they regulate. They interact with specific transcription factors and co-factors to enhance or modulate gene expression.</a:t>
            </a:r>
          </a:p>
          <a:p>
            <a:pPr marL="0" indent="0">
              <a:buNone/>
            </a:pPr>
            <a:endParaRPr lang="en-US" dirty="0" smtClean="0"/>
          </a:p>
          <a:p>
            <a:pPr marL="0" indent="0">
              <a:buNone/>
            </a:pPr>
            <a:r>
              <a:rPr lang="en-US" dirty="0" smtClean="0"/>
              <a:t>c</a:t>
            </a:r>
            <a:r>
              <a:rPr lang="en-US" dirty="0"/>
              <a:t>. Introns: Introns are non-coding sequences found within genes. Although they are transcribed into pre-mRNA, they are removed during mRNA splicing, and the resulting mature mRNA consists only of the </a:t>
            </a:r>
            <a:r>
              <a:rPr lang="en-US" dirty="0" err="1"/>
              <a:t>exonic</a:t>
            </a:r>
            <a:r>
              <a:rPr lang="en-US" dirty="0"/>
              <a:t> sequences.</a:t>
            </a:r>
          </a:p>
          <a:p>
            <a:endParaRPr lang="en-US" dirty="0"/>
          </a:p>
          <a:p>
            <a:pPr marL="0" indent="0">
              <a:buNone/>
            </a:pPr>
            <a:endParaRPr lang="en-US" dirty="0"/>
          </a:p>
        </p:txBody>
      </p:sp>
      <p:pic>
        <p:nvPicPr>
          <p:cNvPr id="5" name="Picture 4"/>
          <p:cNvPicPr>
            <a:picLocks noChangeAspect="1"/>
          </p:cNvPicPr>
          <p:nvPr/>
        </p:nvPicPr>
        <p:blipFill>
          <a:blip r:embed="rId2"/>
          <a:stretch>
            <a:fillRect/>
          </a:stretch>
        </p:blipFill>
        <p:spPr>
          <a:xfrm>
            <a:off x="7975269" y="1679750"/>
            <a:ext cx="4216731" cy="3738362"/>
          </a:xfrm>
          <a:prstGeom prst="rect">
            <a:avLst/>
          </a:prstGeom>
        </p:spPr>
      </p:pic>
    </p:spTree>
    <p:extLst>
      <p:ext uri="{BB962C8B-B14F-4D97-AF65-F5344CB8AC3E}">
        <p14:creationId xmlns:p14="http://schemas.microsoft.com/office/powerpoint/2010/main" val="672442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fontScale="70000" lnSpcReduction="20000"/>
          </a:bodyPr>
          <a:lstStyle/>
          <a:p>
            <a:r>
              <a:rPr lang="en-US" dirty="0" smtClean="0"/>
              <a:t>3. Transport Medium: Water acts as a carrier for nutrients, waste products, and other molecules within cells and throughout the body. It enables the movement of substances across cell membranes through processes like osmosis and facilitates the transport of molecules within the bloodstream.</a:t>
            </a:r>
          </a:p>
          <a:p>
            <a:endParaRPr lang="en-US" dirty="0" smtClean="0"/>
          </a:p>
          <a:p>
            <a:r>
              <a:rPr lang="en-US" dirty="0" smtClean="0"/>
              <a:t>4. Temperature Regulation: Water has a high specific heat capacity, meaning it can absorb and retain heat without a significant change in temperature. This property helps cells maintain a relatively stable internal temperature, protecting them from fluctuations in the external environment. Additionally, water's high heat of vaporization allows organisms to dissipate excess heat through evaporation, such as sweating in humans or transpiration in plants.</a:t>
            </a:r>
          </a:p>
          <a:p>
            <a:endParaRPr lang="en-US" dirty="0" smtClean="0"/>
          </a:p>
          <a:p>
            <a:r>
              <a:rPr lang="en-US" dirty="0" smtClean="0"/>
              <a:t>5. Structural Support: Water contributes to the structural integrity of cells and tissues. It fills the vacuoles in plant cells, providing turgor pressure that maintains cell shape and rigidity. In animals, water helps maintain the shape and structure of cells and tissues, such as the shape of red blood cells.</a:t>
            </a:r>
          </a:p>
          <a:p>
            <a:endParaRPr lang="en-US" dirty="0" smtClean="0"/>
          </a:p>
          <a:p>
            <a:r>
              <a:rPr lang="en-US" dirty="0" smtClean="0"/>
              <a:t>6. Ionization and pH Balance: Water can ionize to form hydrogen ions (H+) and hydroxide ions (OH-). These ions play a crucial role in maintaining pH balance within cells and regulating the acidity or alkalinity of cellular environments. pH is a critical factor for proper functioning of enzymes, protein structure, and overall cellular homeostasis.</a:t>
            </a:r>
          </a:p>
          <a:p>
            <a:endParaRPr lang="en-US" dirty="0" smtClean="0"/>
          </a:p>
          <a:p>
            <a:endParaRPr lang="en-US" dirty="0"/>
          </a:p>
        </p:txBody>
      </p:sp>
      <p:sp>
        <p:nvSpPr>
          <p:cNvPr id="4" name="Title 1"/>
          <p:cNvSpPr txBox="1">
            <a:spLocks/>
          </p:cNvSpPr>
          <p:nvPr/>
        </p:nvSpPr>
        <p:spPr>
          <a:xfrm>
            <a:off x="0" y="0"/>
            <a:ext cx="12192000" cy="1173707"/>
          </a:xfrm>
          <a:prstGeom prst="rect">
            <a:avLst/>
          </a:prstGeom>
          <a:solidFill>
            <a:schemeClr val="accent2">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mtClean="0"/>
              <a:t>Inorganic compounds: water</a:t>
            </a:r>
            <a:endParaRPr lang="en-US" dirty="0"/>
          </a:p>
        </p:txBody>
      </p:sp>
    </p:spTree>
    <p:extLst>
      <p:ext uri="{BB962C8B-B14F-4D97-AF65-F5344CB8AC3E}">
        <p14:creationId xmlns:p14="http://schemas.microsoft.com/office/powerpoint/2010/main" val="40382215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Non-coding sequences</a:t>
            </a:r>
            <a:endParaRPr lang="en-US" dirty="0"/>
          </a:p>
        </p:txBody>
      </p:sp>
      <p:sp>
        <p:nvSpPr>
          <p:cNvPr id="4" name="Content Placeholder 3"/>
          <p:cNvSpPr>
            <a:spLocks noGrp="1"/>
          </p:cNvSpPr>
          <p:nvPr>
            <p:ph idx="1"/>
          </p:nvPr>
        </p:nvSpPr>
        <p:spPr/>
        <p:txBody>
          <a:bodyPr>
            <a:normAutofit fontScale="85000" lnSpcReduction="20000"/>
          </a:bodyPr>
          <a:lstStyle/>
          <a:p>
            <a:pPr marL="0" indent="0">
              <a:buNone/>
            </a:pPr>
            <a:endParaRPr lang="en-US" dirty="0"/>
          </a:p>
          <a:p>
            <a:pPr marL="0" indent="0">
              <a:buNone/>
            </a:pPr>
            <a:r>
              <a:rPr lang="en-US" dirty="0" smtClean="0"/>
              <a:t>d</a:t>
            </a:r>
            <a:r>
              <a:rPr lang="en-US" dirty="0"/>
              <a:t>. Repeat Sequences: Repeat sequences are short DNA sequences that are repeated multiple times within the genome. They can be classified into different types, such as short tandem repeats (STRs), microsatellites, or transposable elements. Repeat sequences play a role in genomic stability, gene regulation, and evolution.</a:t>
            </a:r>
          </a:p>
          <a:p>
            <a:endParaRPr lang="en-US" dirty="0"/>
          </a:p>
          <a:p>
            <a:pPr marL="0" indent="0">
              <a:buNone/>
            </a:pPr>
            <a:r>
              <a:rPr lang="en-US" dirty="0" smtClean="0"/>
              <a:t>e</a:t>
            </a:r>
            <a:r>
              <a:rPr lang="en-US" dirty="0"/>
              <a:t>. Telomeres: Telomeres are repetitive DNA sequences found at the ends of chromosomes. They protect the chromosome from degradation and ensure the integrity of the genetic material during DNA replication.</a:t>
            </a:r>
          </a:p>
          <a:p>
            <a:endParaRPr lang="en-US" dirty="0"/>
          </a:p>
          <a:p>
            <a:pPr marL="0" indent="0">
              <a:buNone/>
            </a:pPr>
            <a:r>
              <a:rPr lang="en-US" dirty="0" smtClean="0"/>
              <a:t>f</a:t>
            </a:r>
            <a:r>
              <a:rPr lang="en-US" dirty="0"/>
              <a:t>. Centromeres: Centromeres are specific DNA sequences that play a crucial role in chromosome segregation during cell division. They are essential for the proper alignment and separation of chromosomes during mitosis and meiosis.</a:t>
            </a:r>
          </a:p>
        </p:txBody>
      </p:sp>
    </p:spTree>
    <p:extLst>
      <p:ext uri="{BB962C8B-B14F-4D97-AF65-F5344CB8AC3E}">
        <p14:creationId xmlns:p14="http://schemas.microsoft.com/office/powerpoint/2010/main" val="10433524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Non-coding sequences</a:t>
            </a:r>
            <a:endParaRPr lang="en-US"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88610" y="1132765"/>
            <a:ext cx="6305264" cy="5258591"/>
          </a:xfrm>
        </p:spPr>
      </p:pic>
    </p:spTree>
    <p:extLst>
      <p:ext uri="{BB962C8B-B14F-4D97-AF65-F5344CB8AC3E}">
        <p14:creationId xmlns:p14="http://schemas.microsoft.com/office/powerpoint/2010/main" val="10208273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Regulatory sequences</a:t>
            </a:r>
            <a:endParaRPr lang="en-US" dirty="0"/>
          </a:p>
        </p:txBody>
      </p:sp>
      <p:sp>
        <p:nvSpPr>
          <p:cNvPr id="3" name="Content Placeholder 2"/>
          <p:cNvSpPr>
            <a:spLocks noGrp="1"/>
          </p:cNvSpPr>
          <p:nvPr>
            <p:ph idx="1"/>
          </p:nvPr>
        </p:nvSpPr>
        <p:spPr>
          <a:xfrm>
            <a:off x="510654" y="1132765"/>
            <a:ext cx="10515600" cy="4351338"/>
          </a:xfrm>
        </p:spPr>
        <p:txBody>
          <a:bodyPr>
            <a:normAutofit/>
          </a:bodyPr>
          <a:lstStyle/>
          <a:p>
            <a:r>
              <a:rPr lang="en-US" sz="2000" dirty="0"/>
              <a:t>Regulatory sequences are DNA elements that control gene expression by interacting with specific proteins, such as transcription factors. </a:t>
            </a:r>
            <a:endParaRPr lang="en-US" sz="2000" dirty="0" smtClean="0"/>
          </a:p>
          <a:p>
            <a:r>
              <a:rPr lang="en-US" sz="2000" dirty="0" smtClean="0"/>
              <a:t>These </a:t>
            </a:r>
            <a:r>
              <a:rPr lang="en-US" sz="2000" dirty="0"/>
              <a:t>sequences include promoters, enhancers, silencers, and insulators, among others. </a:t>
            </a:r>
            <a:endParaRPr lang="en-US" sz="2000" dirty="0" smtClean="0"/>
          </a:p>
          <a:p>
            <a:r>
              <a:rPr lang="en-US" sz="2000" dirty="0" smtClean="0"/>
              <a:t>Regulatory </a:t>
            </a:r>
            <a:r>
              <a:rPr lang="en-US" sz="2000" dirty="0"/>
              <a:t>sequences influence the timing, level, and specificity of gene expression and play a crucial role in development, cell differentiation, and response to environmental stimuli.</a:t>
            </a:r>
          </a:p>
          <a:p>
            <a:endParaRPr lang="en-US" sz="2000" dirty="0"/>
          </a:p>
        </p:txBody>
      </p:sp>
      <p:pic>
        <p:nvPicPr>
          <p:cNvPr id="6" name="Picture 5"/>
          <p:cNvPicPr>
            <a:picLocks noChangeAspect="1"/>
          </p:cNvPicPr>
          <p:nvPr/>
        </p:nvPicPr>
        <p:blipFill>
          <a:blip r:embed="rId2"/>
          <a:stretch>
            <a:fillRect/>
          </a:stretch>
        </p:blipFill>
        <p:spPr>
          <a:xfrm>
            <a:off x="3038769" y="3138985"/>
            <a:ext cx="5791475" cy="3730838"/>
          </a:xfrm>
          <a:prstGeom prst="rect">
            <a:avLst/>
          </a:prstGeom>
        </p:spPr>
      </p:pic>
    </p:spTree>
    <p:extLst>
      <p:ext uri="{BB962C8B-B14F-4D97-AF65-F5344CB8AC3E}">
        <p14:creationId xmlns:p14="http://schemas.microsoft.com/office/powerpoint/2010/main" val="27957438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smtClean="0"/>
              <a:t>Structural sequences</a:t>
            </a:r>
            <a:endParaRPr lang="en-US" dirty="0"/>
          </a:p>
        </p:txBody>
      </p:sp>
      <p:sp>
        <p:nvSpPr>
          <p:cNvPr id="3" name="Content Placeholder 2"/>
          <p:cNvSpPr>
            <a:spLocks noGrp="1"/>
          </p:cNvSpPr>
          <p:nvPr>
            <p:ph idx="1"/>
          </p:nvPr>
        </p:nvSpPr>
        <p:spPr/>
        <p:txBody>
          <a:bodyPr/>
          <a:lstStyle/>
          <a:p>
            <a:r>
              <a:rPr lang="en-US" dirty="0"/>
              <a:t>Structural sequences are DNA elements that contribute to the overall structure and stability of the genome. </a:t>
            </a:r>
            <a:endParaRPr lang="en-US" dirty="0" smtClean="0"/>
          </a:p>
          <a:p>
            <a:r>
              <a:rPr lang="en-US" dirty="0" smtClean="0"/>
              <a:t>These </a:t>
            </a:r>
            <a:r>
              <a:rPr lang="en-US" dirty="0"/>
              <a:t>sequences include telomeres, centromeres, and other repetitive elements. </a:t>
            </a:r>
            <a:endParaRPr lang="en-US" dirty="0" smtClean="0"/>
          </a:p>
          <a:p>
            <a:r>
              <a:rPr lang="en-US" dirty="0" smtClean="0"/>
              <a:t>They </a:t>
            </a:r>
            <a:r>
              <a:rPr lang="en-US" dirty="0"/>
              <a:t>are involved in chromosome organization, DNA packaging, and genomic stability.</a:t>
            </a:r>
          </a:p>
        </p:txBody>
      </p:sp>
    </p:spTree>
    <p:extLst>
      <p:ext uri="{BB962C8B-B14F-4D97-AF65-F5344CB8AC3E}">
        <p14:creationId xmlns:p14="http://schemas.microsoft.com/office/powerpoint/2010/main" val="9276558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2764"/>
          </a:xfrm>
          <a:solidFill>
            <a:schemeClr val="accent6">
              <a:lumMod val="20000"/>
              <a:lumOff val="80000"/>
            </a:schemeClr>
          </a:solidFill>
        </p:spPr>
        <p:txBody>
          <a:bodyPr/>
          <a:lstStyle/>
          <a:p>
            <a:pPr algn="ctr"/>
            <a:r>
              <a:rPr lang="en-US" dirty="0"/>
              <a:t>Gene Regulatory </a:t>
            </a:r>
            <a:r>
              <a:rPr lang="en-US" dirty="0" smtClean="0"/>
              <a:t>Networks</a:t>
            </a:r>
            <a:endParaRPr lang="en-US" dirty="0"/>
          </a:p>
        </p:txBody>
      </p:sp>
      <p:sp>
        <p:nvSpPr>
          <p:cNvPr id="3" name="Content Placeholder 2"/>
          <p:cNvSpPr>
            <a:spLocks noGrp="1"/>
          </p:cNvSpPr>
          <p:nvPr>
            <p:ph idx="1"/>
          </p:nvPr>
        </p:nvSpPr>
        <p:spPr/>
        <p:txBody>
          <a:bodyPr/>
          <a:lstStyle/>
          <a:p>
            <a:r>
              <a:rPr lang="en-US" dirty="0"/>
              <a:t>Gene regulatory networks refer to the interactions between multiple genes and their regulatory elements. </a:t>
            </a:r>
            <a:endParaRPr lang="en-US" dirty="0" smtClean="0"/>
          </a:p>
          <a:p>
            <a:r>
              <a:rPr lang="en-US" dirty="0" smtClean="0"/>
              <a:t>These </a:t>
            </a:r>
            <a:r>
              <a:rPr lang="en-US" dirty="0"/>
              <a:t>networks determine the expression patterns of genes and play a critical role in coordinating complex cellular processes, such as development, differentiation, and response to external signals.</a:t>
            </a:r>
          </a:p>
        </p:txBody>
      </p:sp>
    </p:spTree>
    <p:extLst>
      <p:ext uri="{BB962C8B-B14F-4D97-AF65-F5344CB8AC3E}">
        <p14:creationId xmlns:p14="http://schemas.microsoft.com/office/powerpoint/2010/main" val="31328292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869" y="1238771"/>
            <a:ext cx="11949752" cy="5441808"/>
          </a:xfrm>
        </p:spPr>
        <p:txBody>
          <a:bodyPr>
            <a:normAutofit/>
          </a:bodyPr>
          <a:lstStyle/>
          <a:p>
            <a:pPr marL="0" indent="0">
              <a:buNone/>
            </a:pPr>
            <a:endParaRPr lang="en-US" dirty="0"/>
          </a:p>
          <a:p>
            <a:pPr marL="0" indent="0">
              <a:buNone/>
            </a:pPr>
            <a:endParaRPr lang="en-US" dirty="0" smtClean="0"/>
          </a:p>
          <a:p>
            <a:pPr marL="0" indent="0">
              <a:buNone/>
            </a:pP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RNA: structure</a:t>
            </a:r>
            <a:endParaRPr lang="en-US" dirty="0"/>
          </a:p>
        </p:txBody>
      </p:sp>
      <p:sp>
        <p:nvSpPr>
          <p:cNvPr id="5" name="Rectangle 4"/>
          <p:cNvSpPr/>
          <p:nvPr/>
        </p:nvSpPr>
        <p:spPr>
          <a:xfrm>
            <a:off x="-12510" y="1173707"/>
            <a:ext cx="7082050" cy="5632311"/>
          </a:xfrm>
          <a:prstGeom prst="rect">
            <a:avLst/>
          </a:prstGeom>
        </p:spPr>
        <p:txBody>
          <a:bodyPr wrap="square">
            <a:spAutoFit/>
          </a:bodyPr>
          <a:lstStyle/>
          <a:p>
            <a:r>
              <a:rPr lang="en-US" dirty="0" smtClean="0"/>
              <a:t>RNA (ribonucleic acid) is a single-stranded nucleic acid molecule that plays a crucial role in gene expression and protein synthesis. </a:t>
            </a:r>
          </a:p>
          <a:p>
            <a:r>
              <a:rPr lang="en-US" dirty="0" smtClean="0"/>
              <a:t>The structure of an RNA molecule:</a:t>
            </a:r>
          </a:p>
          <a:p>
            <a:endParaRPr lang="en-US" dirty="0" smtClean="0"/>
          </a:p>
          <a:p>
            <a:r>
              <a:rPr lang="en-US" dirty="0" smtClean="0"/>
              <a:t>1. Nucleotides: Like DNA, RNA is composed of nucleotides. Each nucleotide consists of three components: a sugar molecule called ribose, a phosphate group, and a nitrogenous base. The four nitrogenous bases found in RNA are adenine (A), cytosine (C), guanine (G), and uracil (U). Uracil replaces thymine (T) found in DNA.</a:t>
            </a:r>
          </a:p>
          <a:p>
            <a:endParaRPr lang="en-US" dirty="0" smtClean="0"/>
          </a:p>
          <a:p>
            <a:r>
              <a:rPr lang="en-US" dirty="0" smtClean="0"/>
              <a:t>2. Sugar-phosphate backbone: The ribose sugar molecules and phosphate groups form a backbone, creating a linear structure for the RNA molecule. The phosphate groups link the 3' carbon of one ribose sugar to the 5' carbon of the next ribose sugar, creating a continuous chain.</a:t>
            </a:r>
          </a:p>
          <a:p>
            <a:endParaRPr lang="en-US" dirty="0" smtClean="0"/>
          </a:p>
          <a:p>
            <a:r>
              <a:rPr lang="en-US" dirty="0" smtClean="0"/>
              <a:t>3. Base pairing: In RNA, adenine (A) pairs with uracil (U) via two hydrogen bonds, and cytosine (C) pairs with guanine (G) via three hydrogen bonds. These base pairs allow for complementary base pairing between different regions of the RNA molecule, forming secondary structures such as hairpin loops and stem-loop structures.</a:t>
            </a:r>
            <a:endParaRPr lang="en-US" dirty="0"/>
          </a:p>
        </p:txBody>
      </p:sp>
      <p:pic>
        <p:nvPicPr>
          <p:cNvPr id="10" name="Picture 9"/>
          <p:cNvPicPr>
            <a:picLocks noChangeAspect="1"/>
          </p:cNvPicPr>
          <p:nvPr/>
        </p:nvPicPr>
        <p:blipFill>
          <a:blip r:embed="rId2"/>
          <a:stretch>
            <a:fillRect/>
          </a:stretch>
        </p:blipFill>
        <p:spPr>
          <a:xfrm>
            <a:off x="7069540" y="1356762"/>
            <a:ext cx="5122460" cy="5161970"/>
          </a:xfrm>
          <a:prstGeom prst="rect">
            <a:avLst/>
          </a:prstGeom>
        </p:spPr>
      </p:pic>
    </p:spTree>
    <p:extLst>
      <p:ext uri="{BB962C8B-B14F-4D97-AF65-F5344CB8AC3E}">
        <p14:creationId xmlns:p14="http://schemas.microsoft.com/office/powerpoint/2010/main" val="8706091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869" y="1238771"/>
            <a:ext cx="11949752" cy="5441808"/>
          </a:xfrm>
        </p:spPr>
        <p:txBody>
          <a:bodyPr>
            <a:normAutofit/>
          </a:bodyPr>
          <a:lstStyle/>
          <a:p>
            <a:pPr marL="0" indent="0">
              <a:buNone/>
            </a:pPr>
            <a:endParaRPr lang="en-US" dirty="0"/>
          </a:p>
          <a:p>
            <a:pPr marL="0" indent="0">
              <a:buNone/>
            </a:pPr>
            <a:endParaRPr lang="en-US" dirty="0" smtClean="0"/>
          </a:p>
          <a:p>
            <a:pPr marL="0" indent="0">
              <a:buNone/>
            </a:pP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RNA: structure</a:t>
            </a:r>
            <a:endParaRPr lang="en-US" dirty="0"/>
          </a:p>
        </p:txBody>
      </p:sp>
      <p:sp>
        <p:nvSpPr>
          <p:cNvPr id="5" name="Rectangle 4"/>
          <p:cNvSpPr/>
          <p:nvPr/>
        </p:nvSpPr>
        <p:spPr>
          <a:xfrm>
            <a:off x="250210" y="1173707"/>
            <a:ext cx="11323092" cy="2585323"/>
          </a:xfrm>
          <a:prstGeom prst="rect">
            <a:avLst/>
          </a:prstGeom>
        </p:spPr>
        <p:txBody>
          <a:bodyPr wrap="square">
            <a:spAutoFit/>
          </a:bodyPr>
          <a:lstStyle/>
          <a:p>
            <a:r>
              <a:rPr lang="en-US" dirty="0" smtClean="0"/>
              <a:t>4. Secondary structure: The single-stranded RNA molecule can fold upon itself, forming secondary structures. These structures are stabilized by hydrogen bonds between complementary base pairs within the molecule. Common secondary structures include hairpin loops, where a region of the RNA folds back on itself, and stem-loop structures, where a region forms a double-stranded stem connected to a loop.</a:t>
            </a:r>
          </a:p>
          <a:p>
            <a:endParaRPr lang="en-US" dirty="0" smtClean="0"/>
          </a:p>
          <a:p>
            <a:r>
              <a:rPr lang="en-US" dirty="0" smtClean="0"/>
              <a:t>5. Tertiary structure: In some cases, RNA molecules can also adopt complex three-dimensional structures, known as tertiary structures. These structures are formed by interactions between distant parts of the RNA molecule, including base pairing, base stacking, and interactions between different regions of the molecule. Tertiary structure is critical for the function of certain RNA molecules, such as ribozymes and ribosomal RNA.</a:t>
            </a:r>
          </a:p>
        </p:txBody>
      </p:sp>
      <p:pic>
        <p:nvPicPr>
          <p:cNvPr id="6" name="Picture 5"/>
          <p:cNvPicPr>
            <a:picLocks noChangeAspect="1"/>
          </p:cNvPicPr>
          <p:nvPr/>
        </p:nvPicPr>
        <p:blipFill>
          <a:blip r:embed="rId2"/>
          <a:stretch>
            <a:fillRect/>
          </a:stretch>
        </p:blipFill>
        <p:spPr>
          <a:xfrm>
            <a:off x="3384644" y="3676380"/>
            <a:ext cx="6336400" cy="3004199"/>
          </a:xfrm>
          <a:prstGeom prst="rect">
            <a:avLst/>
          </a:prstGeom>
        </p:spPr>
      </p:pic>
    </p:spTree>
    <p:extLst>
      <p:ext uri="{BB962C8B-B14F-4D97-AF65-F5344CB8AC3E}">
        <p14:creationId xmlns:p14="http://schemas.microsoft.com/office/powerpoint/2010/main" val="17466202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869" y="1238771"/>
            <a:ext cx="11949752" cy="5441808"/>
          </a:xfrm>
        </p:spPr>
        <p:txBody>
          <a:bodyPr>
            <a:normAutofit/>
          </a:bodyPr>
          <a:lstStyle/>
          <a:p>
            <a:pPr marL="0" indent="0">
              <a:buNone/>
            </a:pPr>
            <a:endParaRPr lang="en-US" dirty="0"/>
          </a:p>
          <a:p>
            <a:pPr marL="0" indent="0">
              <a:buNone/>
            </a:pPr>
            <a:endParaRPr lang="en-US" dirty="0" smtClean="0"/>
          </a:p>
          <a:p>
            <a:pPr marL="0" indent="0">
              <a:buNone/>
            </a:pP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Types of RNA molecules </a:t>
            </a:r>
            <a:endParaRPr lang="en-US" dirty="0"/>
          </a:p>
        </p:txBody>
      </p:sp>
      <p:sp>
        <p:nvSpPr>
          <p:cNvPr id="5" name="Rectangle 4"/>
          <p:cNvSpPr/>
          <p:nvPr/>
        </p:nvSpPr>
        <p:spPr>
          <a:xfrm>
            <a:off x="-95534" y="1173707"/>
            <a:ext cx="12287534" cy="3416320"/>
          </a:xfrm>
          <a:prstGeom prst="rect">
            <a:avLst/>
          </a:prstGeom>
        </p:spPr>
        <p:txBody>
          <a:bodyPr wrap="square">
            <a:spAutoFit/>
          </a:bodyPr>
          <a:lstStyle/>
          <a:p>
            <a:r>
              <a:rPr lang="en-US" dirty="0" smtClean="0"/>
              <a:t>There are several different types of RNA molecules that play various roles in gene expression and protein synthesis. </a:t>
            </a:r>
          </a:p>
          <a:p>
            <a:r>
              <a:rPr lang="en-US" dirty="0" smtClean="0"/>
              <a:t>1. Messenger RNA (mRNA): mRNA carries the genetic information from DNA to the ribosomes in the cytoplasm. It is synthesized during transcription and serves as a template for protein synthesis during translation. mRNA molecules are transcribed from specific genes and contain the coding sequences (exons) that are translated into proteins.</a:t>
            </a:r>
          </a:p>
          <a:p>
            <a:endParaRPr lang="en-US" dirty="0" smtClean="0"/>
          </a:p>
          <a:p>
            <a:r>
              <a:rPr lang="en-US" dirty="0" smtClean="0"/>
              <a:t>2. Transfer RNA (</a:t>
            </a:r>
            <a:r>
              <a:rPr lang="en-US" dirty="0" err="1" smtClean="0"/>
              <a:t>tRNA</a:t>
            </a:r>
            <a:r>
              <a:rPr lang="en-US" dirty="0" smtClean="0"/>
              <a:t>): </a:t>
            </a:r>
            <a:r>
              <a:rPr lang="en-US" dirty="0" err="1" smtClean="0"/>
              <a:t>tRNA</a:t>
            </a:r>
            <a:r>
              <a:rPr lang="en-US" dirty="0" smtClean="0"/>
              <a:t> molecules are responsible for carrying specific amino acids to the ribosomes during translation. Each </a:t>
            </a:r>
            <a:r>
              <a:rPr lang="en-US" dirty="0" err="1" smtClean="0"/>
              <a:t>tRNA</a:t>
            </a:r>
            <a:r>
              <a:rPr lang="en-US" dirty="0" smtClean="0"/>
              <a:t> molecule has an anticodon, a sequence of three nucleotides that is complementary to a specific codon on the mRNA. The anticodon of </a:t>
            </a:r>
            <a:r>
              <a:rPr lang="en-US" dirty="0" err="1" smtClean="0"/>
              <a:t>tRNA</a:t>
            </a:r>
            <a:r>
              <a:rPr lang="en-US" dirty="0" smtClean="0"/>
              <a:t> pairs with the codon on the mRNA, ensuring the correct amino acid is added to the growing polypeptide chain.</a:t>
            </a:r>
          </a:p>
          <a:p>
            <a:endParaRPr lang="en-US" dirty="0" smtClean="0"/>
          </a:p>
          <a:p>
            <a:r>
              <a:rPr lang="en-US" dirty="0" smtClean="0"/>
              <a:t>3. Ribosomal RNA (</a:t>
            </a:r>
            <a:r>
              <a:rPr lang="en-US" dirty="0" err="1" smtClean="0"/>
              <a:t>rRNA</a:t>
            </a:r>
            <a:r>
              <a:rPr lang="en-US" dirty="0" smtClean="0"/>
              <a:t>): </a:t>
            </a:r>
            <a:r>
              <a:rPr lang="en-US" dirty="0" err="1" smtClean="0"/>
              <a:t>rRNA</a:t>
            </a:r>
            <a:r>
              <a:rPr lang="en-US" dirty="0" smtClean="0"/>
              <a:t> is a major component of ribosomes, the cellular machinery responsible for protein synthesis. It makes up the structural framework of ribosomes and facilitates the interaction between mRNA and </a:t>
            </a:r>
            <a:r>
              <a:rPr lang="en-US" dirty="0" err="1" smtClean="0"/>
              <a:t>tRNA</a:t>
            </a:r>
            <a:r>
              <a:rPr lang="en-US" dirty="0" smtClean="0"/>
              <a:t> during translation. </a:t>
            </a:r>
            <a:r>
              <a:rPr lang="en-US" dirty="0" err="1" smtClean="0"/>
              <a:t>rRNA</a:t>
            </a:r>
            <a:r>
              <a:rPr lang="en-US" dirty="0" smtClean="0"/>
              <a:t> molecules also have catalytic activity, aiding in the formation of peptide bonds between amino acids.</a:t>
            </a:r>
            <a:endParaRPr lang="en-US" dirty="0"/>
          </a:p>
        </p:txBody>
      </p:sp>
      <p:pic>
        <p:nvPicPr>
          <p:cNvPr id="2" name="Picture 1"/>
          <p:cNvPicPr>
            <a:picLocks noChangeAspect="1"/>
          </p:cNvPicPr>
          <p:nvPr/>
        </p:nvPicPr>
        <p:blipFill>
          <a:blip r:embed="rId2"/>
          <a:stretch>
            <a:fillRect/>
          </a:stretch>
        </p:blipFill>
        <p:spPr>
          <a:xfrm>
            <a:off x="2770495" y="4590027"/>
            <a:ext cx="7229191" cy="2090552"/>
          </a:xfrm>
          <a:prstGeom prst="rect">
            <a:avLst/>
          </a:prstGeom>
        </p:spPr>
      </p:pic>
    </p:spTree>
    <p:extLst>
      <p:ext uri="{BB962C8B-B14F-4D97-AF65-F5344CB8AC3E}">
        <p14:creationId xmlns:p14="http://schemas.microsoft.com/office/powerpoint/2010/main" val="2735051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869" y="1238771"/>
            <a:ext cx="11949752" cy="5441808"/>
          </a:xfrm>
        </p:spPr>
        <p:txBody>
          <a:bodyPr>
            <a:normAutofit/>
          </a:bodyPr>
          <a:lstStyle/>
          <a:p>
            <a:pPr marL="0" indent="0">
              <a:buNone/>
            </a:pPr>
            <a:endParaRPr lang="en-US" dirty="0"/>
          </a:p>
          <a:p>
            <a:pPr marL="0" indent="0">
              <a:buNone/>
            </a:pPr>
            <a:endParaRPr lang="en-US" dirty="0" smtClean="0"/>
          </a:p>
          <a:p>
            <a:pPr marL="0" indent="0">
              <a:buNone/>
            </a:pPr>
            <a:endParaRPr lang="en-US" dirty="0"/>
          </a:p>
        </p:txBody>
      </p:sp>
      <p:sp>
        <p:nvSpPr>
          <p:cNvPr id="5" name="Rectangle 4"/>
          <p:cNvSpPr/>
          <p:nvPr/>
        </p:nvSpPr>
        <p:spPr>
          <a:xfrm>
            <a:off x="741529" y="1468104"/>
            <a:ext cx="11323092" cy="4247317"/>
          </a:xfrm>
          <a:prstGeom prst="rect">
            <a:avLst/>
          </a:prstGeom>
        </p:spPr>
        <p:txBody>
          <a:bodyPr wrap="square">
            <a:spAutoFit/>
          </a:bodyPr>
          <a:lstStyle/>
          <a:p>
            <a:r>
              <a:rPr lang="en-US" dirty="0" smtClean="0"/>
              <a:t>4. Small Nuclear RNA (</a:t>
            </a:r>
            <a:r>
              <a:rPr lang="en-US" dirty="0" err="1" smtClean="0"/>
              <a:t>snRNA</a:t>
            </a:r>
            <a:r>
              <a:rPr lang="en-US" dirty="0" smtClean="0"/>
              <a:t>): </a:t>
            </a:r>
            <a:r>
              <a:rPr lang="en-US" dirty="0" err="1" smtClean="0"/>
              <a:t>snRNAs</a:t>
            </a:r>
            <a:r>
              <a:rPr lang="en-US" dirty="0" smtClean="0"/>
              <a:t> are involved in the splicing of pre-mRNA molecules during post-transcriptional processing. Along with proteins, </a:t>
            </a:r>
            <a:r>
              <a:rPr lang="en-US" dirty="0" err="1" smtClean="0"/>
              <a:t>snRNAs</a:t>
            </a:r>
            <a:r>
              <a:rPr lang="en-US" dirty="0" smtClean="0"/>
              <a:t> form small nuclear </a:t>
            </a:r>
            <a:r>
              <a:rPr lang="en-US" dirty="0" err="1" smtClean="0"/>
              <a:t>ribonucleoprotein</a:t>
            </a:r>
            <a:r>
              <a:rPr lang="en-US" dirty="0" smtClean="0"/>
              <a:t> particles (</a:t>
            </a:r>
            <a:r>
              <a:rPr lang="en-US" dirty="0" err="1" smtClean="0"/>
              <a:t>snRNPs</a:t>
            </a:r>
            <a:r>
              <a:rPr lang="en-US" dirty="0" smtClean="0"/>
              <a:t>) that recognize and remove introns (non-coding sequences) from pre-mRNA, allowing for the joining of exons to form the mature mRNA.</a:t>
            </a:r>
          </a:p>
          <a:p>
            <a:endParaRPr lang="en-US" dirty="0" smtClean="0"/>
          </a:p>
          <a:p>
            <a:r>
              <a:rPr lang="en-US" dirty="0" smtClean="0"/>
              <a:t>5. MicroRNA (</a:t>
            </a:r>
            <a:r>
              <a:rPr lang="en-US" dirty="0" err="1" smtClean="0"/>
              <a:t>miRNA</a:t>
            </a:r>
            <a:r>
              <a:rPr lang="en-US" dirty="0" smtClean="0"/>
              <a:t>): </a:t>
            </a:r>
            <a:r>
              <a:rPr lang="en-US" dirty="0" err="1" smtClean="0"/>
              <a:t>miRNAs</a:t>
            </a:r>
            <a:r>
              <a:rPr lang="en-US" dirty="0" smtClean="0"/>
              <a:t> are small RNA molecules that play a role in regulating gene expression. They bind to specific mRNA molecules and can either inhibit translation or promote degradation of the mRNA, thus regulating the amount of protein produced from those mRNAs.</a:t>
            </a:r>
          </a:p>
          <a:p>
            <a:endParaRPr lang="en-US" dirty="0" smtClean="0"/>
          </a:p>
          <a:p>
            <a:r>
              <a:rPr lang="en-US" dirty="0" smtClean="0"/>
              <a:t>6. Small Interfering RNA (</a:t>
            </a:r>
            <a:r>
              <a:rPr lang="en-US" dirty="0" err="1" smtClean="0"/>
              <a:t>siRNA</a:t>
            </a:r>
            <a:r>
              <a:rPr lang="en-US" dirty="0" smtClean="0"/>
              <a:t>): </a:t>
            </a:r>
            <a:r>
              <a:rPr lang="en-US" dirty="0" err="1" smtClean="0"/>
              <a:t>siRNAs</a:t>
            </a:r>
            <a:r>
              <a:rPr lang="en-US" dirty="0" smtClean="0"/>
              <a:t> are similar to </a:t>
            </a:r>
            <a:r>
              <a:rPr lang="en-US" dirty="0" err="1" smtClean="0"/>
              <a:t>miRNAs</a:t>
            </a:r>
            <a:r>
              <a:rPr lang="en-US" dirty="0" smtClean="0"/>
              <a:t> and are involved in gene regulation. They are produced from double-stranded RNA molecules and can bind to complementary mRNA sequences, leading to mRNA degradation or inhibition of translation.</a:t>
            </a:r>
          </a:p>
          <a:p>
            <a:endParaRPr lang="en-US" dirty="0" smtClean="0"/>
          </a:p>
          <a:p>
            <a:r>
              <a:rPr lang="en-US" dirty="0" smtClean="0"/>
              <a:t>7. Long Non-Coding RNA (</a:t>
            </a:r>
            <a:r>
              <a:rPr lang="en-US" dirty="0" err="1" smtClean="0"/>
              <a:t>lncRNA</a:t>
            </a:r>
            <a:r>
              <a:rPr lang="en-US" dirty="0" smtClean="0"/>
              <a:t>): </a:t>
            </a:r>
            <a:r>
              <a:rPr lang="en-US" dirty="0" err="1" smtClean="0"/>
              <a:t>lncRNAs</a:t>
            </a:r>
            <a:r>
              <a:rPr lang="en-US" dirty="0" smtClean="0"/>
              <a:t> are RNA molecules that do not code for proteins but have various regulatory functions. They play roles in gene expression, chromatin remodeling, and the regulation of cellular processes.</a:t>
            </a:r>
            <a:endParaRPr lang="en-US" dirty="0"/>
          </a:p>
        </p:txBody>
      </p:sp>
      <p:sp>
        <p:nvSpPr>
          <p:cNvPr id="6"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Types of RNA molecules </a:t>
            </a:r>
            <a:endParaRPr lang="en-US" dirty="0"/>
          </a:p>
        </p:txBody>
      </p:sp>
    </p:spTree>
    <p:extLst>
      <p:ext uri="{BB962C8B-B14F-4D97-AF65-F5344CB8AC3E}">
        <p14:creationId xmlns:p14="http://schemas.microsoft.com/office/powerpoint/2010/main" val="5424735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42" y="1416192"/>
            <a:ext cx="11608558" cy="5441808"/>
          </a:xfrm>
        </p:spPr>
        <p:txBody>
          <a:bodyPr>
            <a:normAutofit fontScale="92500" lnSpcReduction="10000"/>
          </a:bodyPr>
          <a:lstStyle/>
          <a:p>
            <a:pPr marL="0" indent="0">
              <a:buNone/>
            </a:pPr>
            <a:r>
              <a:rPr lang="en-US" dirty="0" smtClean="0"/>
              <a:t>The sequence of bases along a strand of DNA determines the genetic code. When the product of a particular gene is needed, the portion of the DNA molecule that contains that gene will split. </a:t>
            </a:r>
          </a:p>
          <a:p>
            <a:pPr marL="0" indent="0">
              <a:buNone/>
            </a:pPr>
            <a:r>
              <a:rPr lang="en-US" dirty="0" smtClean="0"/>
              <a:t>Through the process of transcription, a strand of RNA with bases complementary to those of the gene is created from the free nucleotides in the cell. (RNA has the base uracil [U] instead of thymine, so A and U form base pairs during RNA synthesis.) </a:t>
            </a:r>
          </a:p>
          <a:p>
            <a:pPr marL="0" indent="0">
              <a:buNone/>
            </a:pPr>
            <a:r>
              <a:rPr lang="en-US" dirty="0" smtClean="0"/>
              <a:t>This single chain of RNA, called messenger RNA (mRNA), then passes to the organelles called ribosomes, where the process of translation, or protein synthesis, takes place. </a:t>
            </a:r>
          </a:p>
          <a:p>
            <a:pPr marL="0" indent="0">
              <a:buNone/>
            </a:pPr>
            <a:r>
              <a:rPr lang="en-US" dirty="0" smtClean="0"/>
              <a:t>During translation, a second type of RNA, transfer RNA (</a:t>
            </a:r>
            <a:r>
              <a:rPr lang="en-US" dirty="0" err="1" smtClean="0"/>
              <a:t>tRNA</a:t>
            </a:r>
            <a:r>
              <a:rPr lang="en-US" dirty="0" smtClean="0"/>
              <a:t>), matches up the nucleotides on mRNA with specific amino acids. Each set of three nucleotides codes for one amino acid. The series of amino acids built according to the sequence of nucleotides forms a polypeptide chain; all proteins are made from one or more linked polypeptide chains.</a:t>
            </a:r>
            <a:endParaRPr lang="en-US" dirty="0"/>
          </a:p>
          <a:p>
            <a:pPr marL="0" indent="0">
              <a:buNone/>
            </a:pPr>
            <a:endParaRPr lang="en-US" dirty="0" smtClean="0"/>
          </a:p>
          <a:p>
            <a:pPr marL="0" indent="0">
              <a:buNone/>
            </a:pP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Gene transcription and translation</a:t>
            </a:r>
            <a:endParaRPr lang="en-US" dirty="0"/>
          </a:p>
        </p:txBody>
      </p:sp>
    </p:spTree>
    <p:extLst>
      <p:ext uri="{BB962C8B-B14F-4D97-AF65-F5344CB8AC3E}">
        <p14:creationId xmlns:p14="http://schemas.microsoft.com/office/powerpoint/2010/main" val="1201316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a:bodyPr>
          <a:lstStyle/>
          <a:p>
            <a:r>
              <a:rPr lang="en-US" dirty="0"/>
              <a:t>M</a:t>
            </a:r>
            <a:r>
              <a:rPr lang="en-US" dirty="0" smtClean="0"/>
              <a:t>inerals are essential for various cellular functions. </a:t>
            </a:r>
          </a:p>
          <a:p>
            <a:r>
              <a:rPr lang="en-US" dirty="0" smtClean="0"/>
              <a:t>They serve as cofactors for enzymes, contribute to the structural integrity of cells, maintain osmotic balance, facilitate nerve function and signaling, regulate acid-base balance, participate in electron transfer reactions, and play a role in redox reactions. </a:t>
            </a:r>
          </a:p>
          <a:p>
            <a:r>
              <a:rPr lang="en-US" dirty="0" smtClean="0"/>
              <a:t>The presence of adequate minerals is crucial for maintaining the overall chemical composition and proper functioning of cells.</a:t>
            </a:r>
          </a:p>
          <a:p>
            <a:endParaRPr lang="en-US" dirty="0"/>
          </a:p>
        </p:txBody>
      </p:sp>
      <p:sp>
        <p:nvSpPr>
          <p:cNvPr id="6" name="Title 1"/>
          <p:cNvSpPr>
            <a:spLocks noGrp="1"/>
          </p:cNvSpPr>
          <p:nvPr>
            <p:ph type="title"/>
          </p:nvPr>
        </p:nvSpPr>
        <p:spPr>
          <a:xfrm>
            <a:off x="0" y="0"/>
            <a:ext cx="12192000" cy="1173707"/>
          </a:xfrm>
          <a:solidFill>
            <a:schemeClr val="accent2">
              <a:lumMod val="20000"/>
              <a:lumOff val="80000"/>
            </a:schemeClr>
          </a:solidFill>
        </p:spPr>
        <p:txBody>
          <a:bodyPr/>
          <a:lstStyle/>
          <a:p>
            <a:pPr algn="ctr"/>
            <a:r>
              <a:rPr lang="en-US" dirty="0" smtClean="0"/>
              <a:t>Inorganic compounds: minerals</a:t>
            </a:r>
            <a:endParaRPr lang="en-US" dirty="0"/>
          </a:p>
        </p:txBody>
      </p:sp>
    </p:spTree>
    <p:extLst>
      <p:ext uri="{BB962C8B-B14F-4D97-AF65-F5344CB8AC3E}">
        <p14:creationId xmlns:p14="http://schemas.microsoft.com/office/powerpoint/2010/main" val="21670555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42" y="1416192"/>
            <a:ext cx="4102289" cy="5441808"/>
          </a:xfrm>
        </p:spPr>
        <p:txBody>
          <a:bodyPr>
            <a:normAutofit fontScale="85000" lnSpcReduction="10000"/>
          </a:bodyPr>
          <a:lstStyle/>
          <a:p>
            <a:pPr marL="0" indent="0">
              <a:buNone/>
            </a:pPr>
            <a:r>
              <a:rPr lang="en-US" dirty="0" smtClean="0"/>
              <a:t>The sequence of these nitrogenous bases along the DNA molecule forms the genetic code. </a:t>
            </a:r>
          </a:p>
          <a:p>
            <a:pPr marL="0" indent="0">
              <a:buNone/>
            </a:pPr>
            <a:r>
              <a:rPr lang="en-US" dirty="0" smtClean="0"/>
              <a:t>This genetic code contains the instructions for building and maintaining an organism. </a:t>
            </a:r>
          </a:p>
          <a:p>
            <a:pPr marL="0" indent="0">
              <a:buNone/>
            </a:pPr>
            <a:r>
              <a:rPr lang="en-US" dirty="0" smtClean="0"/>
              <a:t>It determines an organism's physical traits, such as eye color, height, and susceptibility to certain diseases. </a:t>
            </a:r>
          </a:p>
          <a:p>
            <a:pPr marL="0" indent="0">
              <a:buNone/>
            </a:pPr>
            <a:r>
              <a:rPr lang="en-US" dirty="0" smtClean="0"/>
              <a:t>The unique sequence of bases in an individual's DNA is what makes them genetically distinct from others.</a:t>
            </a:r>
            <a:endParaRPr lang="en-US" dirty="0"/>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Genetic code</a:t>
            </a:r>
            <a:endParaRPr lang="en-US" dirty="0"/>
          </a:p>
        </p:txBody>
      </p:sp>
      <p:pic>
        <p:nvPicPr>
          <p:cNvPr id="6" name="Picture 5"/>
          <p:cNvPicPr>
            <a:picLocks noChangeAspect="1"/>
          </p:cNvPicPr>
          <p:nvPr/>
        </p:nvPicPr>
        <p:blipFill>
          <a:blip r:embed="rId2"/>
          <a:stretch>
            <a:fillRect/>
          </a:stretch>
        </p:blipFill>
        <p:spPr>
          <a:xfrm>
            <a:off x="4912484" y="1550798"/>
            <a:ext cx="7143750" cy="4848225"/>
          </a:xfrm>
          <a:prstGeom prst="rect">
            <a:avLst/>
          </a:prstGeom>
        </p:spPr>
      </p:pic>
    </p:spTree>
    <p:extLst>
      <p:ext uri="{BB962C8B-B14F-4D97-AF65-F5344CB8AC3E}">
        <p14:creationId xmlns:p14="http://schemas.microsoft.com/office/powerpoint/2010/main" val="1293125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Codon and anticodon</a:t>
            </a:r>
            <a:endParaRPr lang="en-US" dirty="0"/>
          </a:p>
        </p:txBody>
      </p:sp>
      <p:pic>
        <p:nvPicPr>
          <p:cNvPr id="5" name="Content Placeholder 4"/>
          <p:cNvPicPr>
            <a:picLocks noGrp="1" noChangeAspect="1"/>
          </p:cNvPicPr>
          <p:nvPr>
            <p:ph idx="1"/>
          </p:nvPr>
        </p:nvPicPr>
        <p:blipFill>
          <a:blip r:embed="rId2"/>
          <a:stretch>
            <a:fillRect/>
          </a:stretch>
        </p:blipFill>
        <p:spPr>
          <a:xfrm>
            <a:off x="2715904" y="1472192"/>
            <a:ext cx="9225887" cy="5189561"/>
          </a:xfrm>
          <a:prstGeom prst="rect">
            <a:avLst/>
          </a:prstGeom>
        </p:spPr>
      </p:pic>
      <p:sp>
        <p:nvSpPr>
          <p:cNvPr id="7" name="Rectangle 6"/>
          <p:cNvSpPr/>
          <p:nvPr/>
        </p:nvSpPr>
        <p:spPr>
          <a:xfrm>
            <a:off x="0" y="1173707"/>
            <a:ext cx="6096000" cy="2585323"/>
          </a:xfrm>
          <a:prstGeom prst="rect">
            <a:avLst/>
          </a:prstGeom>
        </p:spPr>
        <p:txBody>
          <a:bodyPr>
            <a:spAutoFit/>
          </a:bodyPr>
          <a:lstStyle/>
          <a:p>
            <a:r>
              <a:rPr lang="en-US" dirty="0" smtClean="0"/>
              <a:t>Codon: any of 64 different sequences of three adjacent nucleotides in DNA that either encodes information for the production of a specific amino acid or serves as a stop signal to terminate translation (protein synthesis). </a:t>
            </a:r>
          </a:p>
          <a:p>
            <a:r>
              <a:rPr lang="en-US" dirty="0" smtClean="0"/>
              <a:t>Codons are made up of any triplet combination of the four nitrogenous bases adenine (A), guanine (G), cytosine (C), or uracil (U). Of the 64 possible codon sequences, 61 specify the 20 amino acids that make up proteins and three are stop signals.</a:t>
            </a:r>
            <a:endParaRPr lang="en-US" dirty="0"/>
          </a:p>
        </p:txBody>
      </p:sp>
    </p:spTree>
    <p:extLst>
      <p:ext uri="{BB962C8B-B14F-4D97-AF65-F5344CB8AC3E}">
        <p14:creationId xmlns:p14="http://schemas.microsoft.com/office/powerpoint/2010/main" val="26581489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Codon and anticodon</a:t>
            </a:r>
            <a:endParaRPr lang="en-US" dirty="0"/>
          </a:p>
        </p:txBody>
      </p:sp>
      <p:pic>
        <p:nvPicPr>
          <p:cNvPr id="3" name="Content Placeholder 2"/>
          <p:cNvPicPr>
            <a:picLocks noGrp="1" noChangeAspect="1"/>
          </p:cNvPicPr>
          <p:nvPr>
            <p:ph idx="1"/>
          </p:nvPr>
        </p:nvPicPr>
        <p:blipFill>
          <a:blip r:embed="rId2"/>
          <a:stretch>
            <a:fillRect/>
          </a:stretch>
        </p:blipFill>
        <p:spPr>
          <a:xfrm>
            <a:off x="6346209" y="2182683"/>
            <a:ext cx="5745708" cy="3217597"/>
          </a:xfrm>
          <a:prstGeom prst="rect">
            <a:avLst/>
          </a:prstGeom>
        </p:spPr>
      </p:pic>
      <p:pic>
        <p:nvPicPr>
          <p:cNvPr id="6" name="Picture 5"/>
          <p:cNvPicPr>
            <a:picLocks noChangeAspect="1"/>
          </p:cNvPicPr>
          <p:nvPr/>
        </p:nvPicPr>
        <p:blipFill>
          <a:blip r:embed="rId3"/>
          <a:stretch>
            <a:fillRect/>
          </a:stretch>
        </p:blipFill>
        <p:spPr>
          <a:xfrm>
            <a:off x="204717" y="2182683"/>
            <a:ext cx="5745709" cy="3217597"/>
          </a:xfrm>
          <a:prstGeom prst="rect">
            <a:avLst/>
          </a:prstGeom>
        </p:spPr>
      </p:pic>
    </p:spTree>
    <p:extLst>
      <p:ext uri="{BB962C8B-B14F-4D97-AF65-F5344CB8AC3E}">
        <p14:creationId xmlns:p14="http://schemas.microsoft.com/office/powerpoint/2010/main" val="37366909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642" y="1416192"/>
            <a:ext cx="11485728" cy="5441808"/>
          </a:xfrm>
        </p:spPr>
        <p:txBody>
          <a:bodyPr>
            <a:normAutofit/>
          </a:bodyPr>
          <a:lstStyle/>
          <a:p>
            <a:pPr marL="0" indent="0">
              <a:buNone/>
            </a:pPr>
            <a:r>
              <a:rPr lang="en-US" dirty="0" smtClean="0"/>
              <a:t>DNA also plays a vital role in protein synthesis. </a:t>
            </a:r>
          </a:p>
          <a:p>
            <a:pPr marL="0" indent="0">
              <a:buNone/>
            </a:pPr>
            <a:r>
              <a:rPr lang="en-US" dirty="0" smtClean="0"/>
              <a:t>Genes, which are specific segments of DNA, contain the instructions for building proteins. </a:t>
            </a:r>
          </a:p>
          <a:p>
            <a:pPr marL="0" indent="0">
              <a:buNone/>
            </a:pPr>
            <a:r>
              <a:rPr lang="en-US" dirty="0" smtClean="0"/>
              <a:t>During a process called transcription, a specific gene is copied into a molecule called messenger RNA (mRNA). </a:t>
            </a:r>
          </a:p>
          <a:p>
            <a:pPr marL="0" indent="0">
              <a:buNone/>
            </a:pPr>
            <a:r>
              <a:rPr lang="en-US" dirty="0" smtClean="0"/>
              <a:t>The mRNA then travels to the ribosomes, where it serves as a template for the synthesis of proteins in a process called translation. </a:t>
            </a:r>
          </a:p>
        </p:txBody>
      </p:sp>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Transcription</a:t>
            </a:r>
            <a:endParaRPr lang="en-US" dirty="0"/>
          </a:p>
        </p:txBody>
      </p:sp>
    </p:spTree>
    <p:extLst>
      <p:ext uri="{BB962C8B-B14F-4D97-AF65-F5344CB8AC3E}">
        <p14:creationId xmlns:p14="http://schemas.microsoft.com/office/powerpoint/2010/main" val="5707846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7988230" y="1173707"/>
            <a:ext cx="3819830" cy="5441950"/>
          </a:xfrm>
          <a:prstGeom prst="rect">
            <a:avLst/>
          </a:prstGeom>
        </p:spPr>
      </p:pic>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Transcription</a:t>
            </a:r>
            <a:endParaRPr lang="en-US" dirty="0"/>
          </a:p>
        </p:txBody>
      </p:sp>
      <p:sp>
        <p:nvSpPr>
          <p:cNvPr id="6" name="Rectangle 5"/>
          <p:cNvSpPr/>
          <p:nvPr/>
        </p:nvSpPr>
        <p:spPr>
          <a:xfrm>
            <a:off x="373038" y="1434742"/>
            <a:ext cx="7231251" cy="5355312"/>
          </a:xfrm>
          <a:prstGeom prst="rect">
            <a:avLst/>
          </a:prstGeom>
        </p:spPr>
        <p:txBody>
          <a:bodyPr wrap="square">
            <a:spAutoFit/>
          </a:bodyPr>
          <a:lstStyle/>
          <a:p>
            <a:r>
              <a:rPr lang="en-US" dirty="0"/>
              <a:t>T</a:t>
            </a:r>
            <a:r>
              <a:rPr lang="en-US" dirty="0" smtClean="0"/>
              <a:t>ranscription is a complex and highly regulated process that allows genetic information to be transcribed from DNA into RNA. It is a crucial step in gene expression and plays a central role in protein synthesis and the regulation of cellular processes.</a:t>
            </a:r>
          </a:p>
          <a:p>
            <a:r>
              <a:rPr lang="en-US" dirty="0" smtClean="0"/>
              <a:t>It involves several steps :</a:t>
            </a:r>
          </a:p>
          <a:p>
            <a:endParaRPr lang="en-US" dirty="0" smtClean="0"/>
          </a:p>
          <a:p>
            <a:r>
              <a:rPr lang="en-US" dirty="0" smtClean="0"/>
              <a:t>1. Initiation: Transcription begins with the binding of an enzyme called RNA polymerase to a specific region of DNA known as the promoter. The promoter contains a sequence of nucleotides that signals the start of the gene. RNA polymerase separates the DNA strands, exposing the template strand.</a:t>
            </a:r>
          </a:p>
          <a:p>
            <a:endParaRPr lang="en-US" dirty="0" smtClean="0"/>
          </a:p>
          <a:p>
            <a:r>
              <a:rPr lang="en-US" dirty="0" smtClean="0"/>
              <a:t>2. Elongation: Once the DNA strands are separated, RNA polymerase starts synthesizing a complementary RNA molecule using the template strand as a guide. It adds RNA nucleotides one by one, following the base-pairing rules (A with U, T with A, C with G, and G with C). As RNA polymerase moves along the template strand, it unwinds the DNA helix ahead and rewinds it behind, allowing for continuous synthesis of the RNA molecule.</a:t>
            </a:r>
          </a:p>
          <a:p>
            <a:endParaRPr lang="en-US" dirty="0" smtClean="0"/>
          </a:p>
        </p:txBody>
      </p:sp>
    </p:spTree>
    <p:extLst>
      <p:ext uri="{BB962C8B-B14F-4D97-AF65-F5344CB8AC3E}">
        <p14:creationId xmlns:p14="http://schemas.microsoft.com/office/powerpoint/2010/main" val="10513083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7988230" y="1173707"/>
            <a:ext cx="3819830" cy="5441950"/>
          </a:xfrm>
          <a:prstGeom prst="rect">
            <a:avLst/>
          </a:prstGeom>
        </p:spPr>
      </p:pic>
      <p:sp>
        <p:nvSpPr>
          <p:cNvPr id="4" name="Title 1"/>
          <p:cNvSpPr txBox="1">
            <a:spLocks/>
          </p:cNvSpPr>
          <p:nvPr/>
        </p:nvSpPr>
        <p:spPr>
          <a:xfrm>
            <a:off x="0" y="0"/>
            <a:ext cx="12192000" cy="1173707"/>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Transcription</a:t>
            </a:r>
            <a:endParaRPr lang="en-US" dirty="0"/>
          </a:p>
        </p:txBody>
      </p:sp>
      <p:sp>
        <p:nvSpPr>
          <p:cNvPr id="6" name="Rectangle 5"/>
          <p:cNvSpPr/>
          <p:nvPr/>
        </p:nvSpPr>
        <p:spPr>
          <a:xfrm>
            <a:off x="373038" y="1434742"/>
            <a:ext cx="7231251" cy="4247317"/>
          </a:xfrm>
          <a:prstGeom prst="rect">
            <a:avLst/>
          </a:prstGeom>
        </p:spPr>
        <p:txBody>
          <a:bodyPr wrap="square">
            <a:spAutoFit/>
          </a:bodyPr>
          <a:lstStyle/>
          <a:p>
            <a:r>
              <a:rPr lang="en-US" dirty="0" smtClean="0"/>
              <a:t>3. Termination: Transcription continues until RNA polymerase reaches a specific termination signal on the DNA template. This signal causes the RNA polymerase to detach from the DNA, releasing the newly synthesized RNA molecule. In some cases, additional proteins called termination factors are involved in this process.</a:t>
            </a:r>
          </a:p>
          <a:p>
            <a:endParaRPr lang="en-US" dirty="0" smtClean="0"/>
          </a:p>
          <a:p>
            <a:r>
              <a:rPr lang="en-US" dirty="0" smtClean="0"/>
              <a:t>4. Post-transcriptional modifications: After transcription, the RNA molecule undergoes various modifications before it is functional. In eukaryotes, these modifications include the removal of non-coding sequences called introns through a process called splicing. The remaining coding sequences called exons are joined together to form the mature messenger RNA (mRNA). Additionally, a modified guanine nucleotide called a 5' cap is added to the beginning of the mRNA, and a poly-A tail of adenine nucleotides is added to the end. These modifications protect the mRNA molecule and facilitate its export from the nucleus to the cytoplasm for translation.</a:t>
            </a:r>
            <a:endParaRPr lang="en-US" dirty="0"/>
          </a:p>
        </p:txBody>
      </p:sp>
    </p:spTree>
    <p:extLst>
      <p:ext uri="{BB962C8B-B14F-4D97-AF65-F5344CB8AC3E}">
        <p14:creationId xmlns:p14="http://schemas.microsoft.com/office/powerpoint/2010/main" val="15020639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6824"/>
            <a:ext cx="12192000" cy="6864824"/>
          </a:xfrm>
          <a:prstGeom prst="rect">
            <a:avLst/>
          </a:prstGeom>
        </p:spPr>
      </p:pic>
    </p:spTree>
    <p:extLst>
      <p:ext uri="{BB962C8B-B14F-4D97-AF65-F5344CB8AC3E}">
        <p14:creationId xmlns:p14="http://schemas.microsoft.com/office/powerpoint/2010/main" val="679482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fontScale="70000" lnSpcReduction="20000"/>
          </a:bodyPr>
          <a:lstStyle/>
          <a:p>
            <a:r>
              <a:rPr lang="en-US" dirty="0" smtClean="0"/>
              <a:t>The key roles of minerals in the chemical composition of cells are:</a:t>
            </a:r>
          </a:p>
          <a:p>
            <a:endParaRPr lang="en-US" dirty="0" smtClean="0"/>
          </a:p>
          <a:p>
            <a:r>
              <a:rPr lang="en-US" dirty="0" smtClean="0"/>
              <a:t>1. Cofactors for Enzymes: Many minerals serve as essential cofactors for enzymes. Enzymes are proteins that catalyze biochemical reactions in cells. Minerals, such as iron, copper, zinc, magnesium, and manganese, bind to enzymes and assist in their proper functioning. They participate in enzyme reactions, help stabilize enzyme structures, and facilitate the transfer of electrons or other chemical groups during enzymatic reactions.</a:t>
            </a:r>
          </a:p>
          <a:p>
            <a:endParaRPr lang="en-US" dirty="0" smtClean="0"/>
          </a:p>
          <a:p>
            <a:r>
              <a:rPr lang="en-US" dirty="0" smtClean="0"/>
              <a:t>2. Structural Role: Some minerals contribute to the structural integrity of certain cellular components. For example, calcium is an essential mineral for the formation and maintenance of strong bones and teeth. It also plays a role in cell signaling, muscle contraction, and neurotransmitter release. Phosphorus, in the form of phosphate, is a crucial component of DNA, RNA, and ATP (adenosine triphosphate), which is the primary energy currency of cells.</a:t>
            </a:r>
          </a:p>
          <a:p>
            <a:endParaRPr lang="en-US" dirty="0" smtClean="0"/>
          </a:p>
          <a:p>
            <a:r>
              <a:rPr lang="en-US" dirty="0" smtClean="0"/>
              <a:t>3. Osmotic Balance: Minerals, such as sodium, potassium, and chloride, are important for maintaining osmotic balance within cells. Osmosis is the movement of water across cell membranes to equalize solute concentrations. Cells require a precise balance of minerals inside and outside the cell to regulate osmotic pressure and prevent excessive water loss or gain.</a:t>
            </a:r>
          </a:p>
          <a:p>
            <a:endParaRPr lang="en-US" dirty="0" smtClean="0"/>
          </a:p>
        </p:txBody>
      </p:sp>
      <p:sp>
        <p:nvSpPr>
          <p:cNvPr id="5" name="Title 4"/>
          <p:cNvSpPr>
            <a:spLocks noGrp="1"/>
          </p:cNvSpPr>
          <p:nvPr>
            <p:ph type="title"/>
          </p:nvPr>
        </p:nvSpPr>
        <p:spPr/>
        <p:txBody>
          <a:bodyPr/>
          <a:lstStyle/>
          <a:p>
            <a:endParaRPr lang="en-US"/>
          </a:p>
        </p:txBody>
      </p:sp>
      <p:sp>
        <p:nvSpPr>
          <p:cNvPr id="6" name="Title 1"/>
          <p:cNvSpPr txBox="1">
            <a:spLocks/>
          </p:cNvSpPr>
          <p:nvPr/>
        </p:nvSpPr>
        <p:spPr>
          <a:xfrm>
            <a:off x="0" y="0"/>
            <a:ext cx="12192000" cy="1173707"/>
          </a:xfrm>
          <a:prstGeom prst="rect">
            <a:avLst/>
          </a:prstGeom>
          <a:solidFill>
            <a:schemeClr val="accent2">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mtClean="0"/>
              <a:t>Inorganic compounds: minerals</a:t>
            </a:r>
            <a:endParaRPr lang="en-US" dirty="0"/>
          </a:p>
        </p:txBody>
      </p:sp>
    </p:spTree>
    <p:extLst>
      <p:ext uri="{BB962C8B-B14F-4D97-AF65-F5344CB8AC3E}">
        <p14:creationId xmlns:p14="http://schemas.microsoft.com/office/powerpoint/2010/main" val="1910948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fontScale="70000" lnSpcReduction="20000"/>
          </a:bodyPr>
          <a:lstStyle/>
          <a:p>
            <a:pPr marL="0" indent="0">
              <a:buNone/>
            </a:pPr>
            <a:endParaRPr lang="en-US" dirty="0" smtClean="0"/>
          </a:p>
          <a:p>
            <a:r>
              <a:rPr lang="en-US" dirty="0" smtClean="0"/>
              <a:t>4. Nerve Function and Signaling: Minerals, including sodium, potassium, and calcium, are essential for nerve function and signaling. They help generate and transmit electrical impulses along nerve cells, allowing for proper communication between cells and facilitating muscle contractions.</a:t>
            </a:r>
          </a:p>
          <a:p>
            <a:endParaRPr lang="en-US" dirty="0" smtClean="0"/>
          </a:p>
          <a:p>
            <a:r>
              <a:rPr lang="en-US" dirty="0" smtClean="0"/>
              <a:t>5. Acid-Base Balance: Minerals, such as bicarbonate, help maintain the acid-base balance within cells and body fluids. They act as buffers, regulating the pH of the cellular environment and preventing excessive changes in acidity or alkalinity. Proper pH balance is essential for enzymatic activity, protein structure, and overall cellular function.</a:t>
            </a:r>
          </a:p>
          <a:p>
            <a:endParaRPr lang="en-US" dirty="0" smtClean="0"/>
          </a:p>
          <a:p>
            <a:r>
              <a:rPr lang="en-US" dirty="0" smtClean="0"/>
              <a:t>6. Electron Transfer: Some minerals, like iron and copper, are involved in electron transfer reactions within cells. They serve as cofactors in electron transport chains, which are essential for the production of ATP during cellular respiration. These minerals help shuttle electrons between molecules, facilitating the generation of energy.</a:t>
            </a:r>
          </a:p>
          <a:p>
            <a:endParaRPr lang="en-US" dirty="0" smtClean="0"/>
          </a:p>
          <a:p>
            <a:r>
              <a:rPr lang="en-US" dirty="0" smtClean="0"/>
              <a:t>7. Redox Reactions: Minerals, such as selenium and manganese, play a role in redox reactions within cells. They participate in oxidation-reduction reactions, where electrons are transferred between molecules. These reactions are important for energy production, detoxification processes, and antioxidant defense mechanisms.</a:t>
            </a:r>
            <a:endParaRPr lang="en-US" dirty="0"/>
          </a:p>
        </p:txBody>
      </p:sp>
      <p:sp>
        <p:nvSpPr>
          <p:cNvPr id="4" name="Title 3"/>
          <p:cNvSpPr>
            <a:spLocks noGrp="1"/>
          </p:cNvSpPr>
          <p:nvPr>
            <p:ph type="title"/>
          </p:nvPr>
        </p:nvSpPr>
        <p:spPr/>
        <p:txBody>
          <a:bodyPr/>
          <a:lstStyle/>
          <a:p>
            <a:endParaRPr lang="en-US"/>
          </a:p>
        </p:txBody>
      </p:sp>
      <p:sp>
        <p:nvSpPr>
          <p:cNvPr id="5" name="Title 1"/>
          <p:cNvSpPr txBox="1">
            <a:spLocks/>
          </p:cNvSpPr>
          <p:nvPr/>
        </p:nvSpPr>
        <p:spPr>
          <a:xfrm>
            <a:off x="0" y="0"/>
            <a:ext cx="12192000" cy="1173707"/>
          </a:xfrm>
          <a:prstGeom prst="rect">
            <a:avLst/>
          </a:prstGeom>
          <a:solidFill>
            <a:schemeClr val="accent2">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mtClean="0"/>
              <a:t>Inorganic compounds: minerals</a:t>
            </a:r>
            <a:endParaRPr lang="en-US" dirty="0"/>
          </a:p>
        </p:txBody>
      </p:sp>
    </p:spTree>
    <p:extLst>
      <p:ext uri="{BB962C8B-B14F-4D97-AF65-F5344CB8AC3E}">
        <p14:creationId xmlns:p14="http://schemas.microsoft.com/office/powerpoint/2010/main" val="704429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a:bodyPr>
          <a:lstStyle/>
          <a:p>
            <a:r>
              <a:rPr lang="en-US" dirty="0"/>
              <a:t>I</a:t>
            </a:r>
            <a:r>
              <a:rPr lang="en-US" dirty="0" smtClean="0"/>
              <a:t>ons play a fundamental role in the chemical composition of cells. </a:t>
            </a:r>
          </a:p>
          <a:p>
            <a:r>
              <a:rPr lang="en-US" dirty="0" smtClean="0"/>
              <a:t>They are involved in electrolyte balance, establish membrane potential, contribute to nerve signaling, act as cofactors for enzymatic activity, regulate pH balance, maintain osmotic balance, and participate in cellular transport processes. </a:t>
            </a:r>
          </a:p>
          <a:p>
            <a:r>
              <a:rPr lang="en-US" dirty="0" smtClean="0"/>
              <a:t>The presence of ions and their proper balance is essential for the overall functioning and homeostasis of cells.</a:t>
            </a:r>
          </a:p>
        </p:txBody>
      </p:sp>
      <p:sp>
        <p:nvSpPr>
          <p:cNvPr id="5" name="Title 1"/>
          <p:cNvSpPr txBox="1">
            <a:spLocks/>
          </p:cNvSpPr>
          <p:nvPr/>
        </p:nvSpPr>
        <p:spPr>
          <a:xfrm>
            <a:off x="0" y="0"/>
            <a:ext cx="12192000" cy="1173707"/>
          </a:xfrm>
          <a:prstGeom prst="rect">
            <a:avLst/>
          </a:prstGeom>
          <a:solidFill>
            <a:schemeClr val="accent2">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Inorganic compounds: ions</a:t>
            </a:r>
            <a:endParaRPr lang="en-US" dirty="0"/>
          </a:p>
        </p:txBody>
      </p:sp>
    </p:spTree>
    <p:extLst>
      <p:ext uri="{BB962C8B-B14F-4D97-AF65-F5344CB8AC3E}">
        <p14:creationId xmlns:p14="http://schemas.microsoft.com/office/powerpoint/2010/main" val="2068632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245" y="1511726"/>
            <a:ext cx="10515600" cy="5346273"/>
          </a:xfrm>
        </p:spPr>
        <p:txBody>
          <a:bodyPr>
            <a:normAutofit fontScale="70000" lnSpcReduction="20000"/>
          </a:bodyPr>
          <a:lstStyle/>
          <a:p>
            <a:r>
              <a:rPr lang="en-US" dirty="0" smtClean="0"/>
              <a:t>The key roles of ions in the chemical composition of cells are:</a:t>
            </a:r>
          </a:p>
          <a:p>
            <a:endParaRPr lang="en-US" dirty="0" smtClean="0"/>
          </a:p>
          <a:p>
            <a:r>
              <a:rPr lang="en-US" dirty="0" smtClean="0"/>
              <a:t>1. Electrolyte Balance: Ions, such as sodium (Na+), potassium (K+), calcium (Ca2+), and chloride (</a:t>
            </a:r>
            <a:r>
              <a:rPr lang="en-US" dirty="0" err="1" smtClean="0"/>
              <a:t>Cl</a:t>
            </a:r>
            <a:r>
              <a:rPr lang="en-US" dirty="0" smtClean="0"/>
              <a:t>-), are important for maintaining electrolyte balance within cells. Electrolytes are substances that can conduct electricity when dissolved in water. They help regulate osmotic pressure, maintain proper hydration, and support the function of cells and tissues. Imbalances in electrolyte levels can disrupt cellular processes and lead to health issues.</a:t>
            </a:r>
          </a:p>
          <a:p>
            <a:endParaRPr lang="en-US" dirty="0" smtClean="0"/>
          </a:p>
          <a:p>
            <a:r>
              <a:rPr lang="en-US" dirty="0" smtClean="0"/>
              <a:t>2. Membrane Potential: Ions, particularly sodium and potassium, are crucial for establishing and maintaining the electrical potential across cell membranes. This membrane potential is essential for nerve conduction, muscle contraction, and the transmission of signals between cells. Sodium ions (Na+) are more abundant outside the cell, while potassium ions (K+) are more abundant inside the cell. This concentration gradient creates an electrical potential that allows for the transmission of electrical signals.</a:t>
            </a:r>
          </a:p>
          <a:p>
            <a:endParaRPr lang="en-US" dirty="0" smtClean="0"/>
          </a:p>
          <a:p>
            <a:r>
              <a:rPr lang="en-US" dirty="0" smtClean="0"/>
              <a:t>3. Nerve Signaling: Ions, such as sodium, potassium, and calcium, play a significant role in nerve signaling. When a nerve impulse is generated, ions rapidly move across the cell membrane, resulting in changes in the electrical potential. This movement of ions allows for the propagation of nerve signals along the length of the nerve cell and facilitates communication between cells.</a:t>
            </a:r>
          </a:p>
          <a:p>
            <a:endParaRPr lang="en-US" dirty="0" smtClean="0"/>
          </a:p>
        </p:txBody>
      </p:sp>
      <p:sp>
        <p:nvSpPr>
          <p:cNvPr id="6" name="Title 1"/>
          <p:cNvSpPr txBox="1">
            <a:spLocks/>
          </p:cNvSpPr>
          <p:nvPr/>
        </p:nvSpPr>
        <p:spPr>
          <a:xfrm>
            <a:off x="0" y="0"/>
            <a:ext cx="12192000" cy="1173707"/>
          </a:xfrm>
          <a:prstGeom prst="rect">
            <a:avLst/>
          </a:prstGeom>
          <a:solidFill>
            <a:schemeClr val="accent2">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Inorganic compounds: ions</a:t>
            </a:r>
            <a:endParaRPr lang="en-US" dirty="0"/>
          </a:p>
        </p:txBody>
      </p:sp>
    </p:spTree>
    <p:extLst>
      <p:ext uri="{BB962C8B-B14F-4D97-AF65-F5344CB8AC3E}">
        <p14:creationId xmlns:p14="http://schemas.microsoft.com/office/powerpoint/2010/main" val="25204595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7254</Words>
  <Application>Microsoft Office PowerPoint</Application>
  <PresentationFormat>Widescreen</PresentationFormat>
  <Paragraphs>326</Paragraphs>
  <Slides>56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Arial</vt:lpstr>
      <vt:lpstr>Calibri</vt:lpstr>
      <vt:lpstr>Calibri Light</vt:lpstr>
      <vt:lpstr>Office Theme</vt:lpstr>
      <vt:lpstr>CHEMICAL COMPOSITION OF THE CELL</vt:lpstr>
      <vt:lpstr>Chemical composition of cell</vt:lpstr>
      <vt:lpstr>Inorganic compounds: water</vt:lpstr>
      <vt:lpstr>PowerPoint Presentation</vt:lpstr>
      <vt:lpstr>Inorganic compounds: minerals</vt:lpstr>
      <vt:lpstr>PowerPoint Presentation</vt:lpstr>
      <vt:lpstr>PowerPoint Presentation</vt:lpstr>
      <vt:lpstr>PowerPoint Presentation</vt:lpstr>
      <vt:lpstr>PowerPoint Presentation</vt:lpstr>
      <vt:lpstr>PowerPoint Presentation</vt:lpstr>
      <vt:lpstr>Organic compounds</vt:lpstr>
      <vt:lpstr>Organic compounds</vt:lpstr>
      <vt:lpstr>Organic compounds: carbohydrates</vt:lpstr>
      <vt:lpstr>Organic compounds: carbohydrates</vt:lpstr>
      <vt:lpstr>Organic compounds: carbohydrates</vt:lpstr>
      <vt:lpstr>Organic compounds: lipids</vt:lpstr>
      <vt:lpstr>Organic compounds: lipids</vt:lpstr>
      <vt:lpstr>Organic compounds: lipids</vt:lpstr>
      <vt:lpstr>Organic compounds: proteins</vt:lpstr>
      <vt:lpstr>Organic compounds: proteins</vt:lpstr>
      <vt:lpstr>Organic compounds: proteins</vt:lpstr>
      <vt:lpstr>Macromolecules</vt:lpstr>
      <vt:lpstr>NUCLEIC ACIDS-DNA AND RNA</vt:lpstr>
      <vt:lpstr>PowerPoint Presentation</vt:lpstr>
      <vt:lpstr>PowerPoint Presentation</vt:lpstr>
      <vt:lpstr>PowerPoint Presentation</vt:lpstr>
      <vt:lpstr>PowerPoint Presentation</vt:lpstr>
      <vt:lpstr>PowerPoint Presentation</vt:lpstr>
      <vt:lpstr>PowerPoint Presentation</vt:lpstr>
      <vt:lpstr>Denaturation and renaturation of DNA - hybridization</vt:lpstr>
      <vt:lpstr>Denaturation of DNA</vt:lpstr>
      <vt:lpstr>Denaturation of DNA</vt:lpstr>
      <vt:lpstr>Renaturation (Hybridization)</vt:lpstr>
      <vt:lpstr>Renaturation (Hybridization)</vt:lpstr>
      <vt:lpstr>Denaturation and renaturation </vt:lpstr>
      <vt:lpstr>PowerPoint Presentation</vt:lpstr>
      <vt:lpstr>Types of DNA sequences</vt:lpstr>
      <vt:lpstr>Coding sequences</vt:lpstr>
      <vt:lpstr>Non-coding sequences</vt:lpstr>
      <vt:lpstr>Non-coding sequences</vt:lpstr>
      <vt:lpstr>Non-coding sequences</vt:lpstr>
      <vt:lpstr>Regulatory sequences</vt:lpstr>
      <vt:lpstr>Structural sequences</vt:lpstr>
      <vt:lpstr>Gene Regulatory Networks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COMPOSITION OF THE CELL</dc:title>
  <dc:creator>Microsoft account</dc:creator>
  <cp:lastModifiedBy>Microsoft account</cp:lastModifiedBy>
  <cp:revision>24</cp:revision>
  <dcterms:created xsi:type="dcterms:W3CDTF">2023-09-07T15:46:28Z</dcterms:created>
  <dcterms:modified xsi:type="dcterms:W3CDTF">2023-09-08T17:32:55Z</dcterms:modified>
</cp:coreProperties>
</file>